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342" r:id="rId2"/>
    <p:sldId id="256" r:id="rId3"/>
    <p:sldId id="282" r:id="rId4"/>
    <p:sldId id="258" r:id="rId5"/>
    <p:sldId id="264" r:id="rId6"/>
    <p:sldId id="265" r:id="rId7"/>
    <p:sldId id="260" r:id="rId8"/>
    <p:sldId id="266" r:id="rId9"/>
    <p:sldId id="267" r:id="rId10"/>
    <p:sldId id="268" r:id="rId11"/>
    <p:sldId id="269" r:id="rId12"/>
    <p:sldId id="270" r:id="rId13"/>
    <p:sldId id="261" r:id="rId14"/>
    <p:sldId id="288" r:id="rId15"/>
    <p:sldId id="290" r:id="rId16"/>
    <p:sldId id="291" r:id="rId17"/>
    <p:sldId id="292" r:id="rId18"/>
    <p:sldId id="294" r:id="rId19"/>
    <p:sldId id="295" r:id="rId20"/>
    <p:sldId id="297" r:id="rId21"/>
    <p:sldId id="298" r:id="rId22"/>
    <p:sldId id="310" r:id="rId23"/>
    <p:sldId id="299" r:id="rId24"/>
    <p:sldId id="300" r:id="rId25"/>
    <p:sldId id="301" r:id="rId26"/>
    <p:sldId id="302" r:id="rId27"/>
    <p:sldId id="319" r:id="rId28"/>
    <p:sldId id="293" r:id="rId29"/>
    <p:sldId id="320" r:id="rId30"/>
    <p:sldId id="277" r:id="rId31"/>
    <p:sldId id="279" r:id="rId32"/>
    <p:sldId id="311" r:id="rId33"/>
    <p:sldId id="286" r:id="rId34"/>
    <p:sldId id="281" r:id="rId35"/>
    <p:sldId id="284" r:id="rId36"/>
    <p:sldId id="312" r:id="rId37"/>
    <p:sldId id="313" r:id="rId38"/>
    <p:sldId id="314" r:id="rId39"/>
    <p:sldId id="315" r:id="rId40"/>
    <p:sldId id="285" r:id="rId41"/>
    <p:sldId id="317" r:id="rId42"/>
    <p:sldId id="318" r:id="rId43"/>
    <p:sldId id="324" r:id="rId44"/>
    <p:sldId id="325" r:id="rId45"/>
    <p:sldId id="334" r:id="rId46"/>
    <p:sldId id="335" r:id="rId47"/>
    <p:sldId id="337" r:id="rId48"/>
    <p:sldId id="336" r:id="rId49"/>
    <p:sldId id="339" r:id="rId50"/>
    <p:sldId id="338" r:id="rId51"/>
    <p:sldId id="289" r:id="rId52"/>
    <p:sldId id="321" r:id="rId53"/>
    <p:sldId id="327" r:id="rId54"/>
    <p:sldId id="340" r:id="rId55"/>
    <p:sldId id="341" r:id="rId56"/>
    <p:sldId id="328" r:id="rId57"/>
    <p:sldId id="329" r:id="rId58"/>
    <p:sldId id="330" r:id="rId59"/>
    <p:sldId id="331" r:id="rId60"/>
    <p:sldId id="333" r:id="rId61"/>
    <p:sldId id="263" r:id="rId62"/>
    <p:sldId id="271" r:id="rId63"/>
    <p:sldId id="274" r:id="rId64"/>
    <p:sldId id="275" r:id="rId65"/>
    <p:sldId id="309" r:id="rId66"/>
    <p:sldId id="276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558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6ABE5-0CBC-4BD5-8F3B-DC5D45229EBD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FD12D-0266-47E2-BC4D-EEE1B7C75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5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8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1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FD12D-0266-47E2-BC4D-EEE1B7C751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8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pen.spotify.com/playlist/5gZHBE0vh4oOkffmON9P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rbrmstr/hrbrthemes" TargetMode="External"/><Relationship Id="rId3" Type="http://schemas.openxmlformats.org/officeDocument/2006/relationships/image" Target="../media/image61.png"/><Relationship Id="rId7" Type="http://schemas.openxmlformats.org/officeDocument/2006/relationships/hyperlink" Target="https://github.com/Mikata-Project/ggthem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utannihilation.github.io/allYourFigureAreBelongToUs/ggthemes/" TargetMode="External"/><Relationship Id="rId5" Type="http://schemas.openxmlformats.org/officeDocument/2006/relationships/image" Target="../media/image62.png"/><Relationship Id="rId10" Type="http://schemas.openxmlformats.org/officeDocument/2006/relationships/hyperlink" Target="https://cran.r-project.org/web/packages/ggrepel/vignettes/ggrepel.html" TargetMode="External"/><Relationship Id="rId4" Type="http://schemas.openxmlformats.org/officeDocument/2006/relationships/hyperlink" Target="https://eliocamp.github.io/ggnewscale/" TargetMode="External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atchwork.data-imaginist.com/articles/" TargetMode="External"/><Relationship Id="rId2" Type="http://schemas.openxmlformats.org/officeDocument/2006/relationships/hyperlink" Target="https://patchwork.data-imaginist.com/articles/patchwork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data-visualize" TargetMode="External"/><Relationship Id="rId7" Type="http://schemas.openxmlformats.org/officeDocument/2006/relationships/hyperlink" Target="https://github.com/erikgahner/awesome-ggplot2" TargetMode="External"/><Relationship Id="rId2" Type="http://schemas.openxmlformats.org/officeDocument/2006/relationships/hyperlink" Target="https://djnavarro.github.io/robust-tools/visualisation/#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lorspace.r-forge.r-project.org/articles/color_vision_deficiency.html" TargetMode="External"/><Relationship Id="rId5" Type="http://schemas.openxmlformats.org/officeDocument/2006/relationships/hyperlink" Target="https://bookdown.org/max_ricciardelli/wrangling_modules/data.html#cleaning_data" TargetMode="External"/><Relationship Id="rId4" Type="http://schemas.openxmlformats.org/officeDocument/2006/relationships/hyperlink" Target="https://uoftcoders.github.io/rcourse/lec04-dplyr.html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playlist/5gZHBE0vh4oOkffmON9PNl" TargetMode="External"/><Relationship Id="rId2" Type="http://schemas.openxmlformats.org/officeDocument/2006/relationships/hyperlink" Target="https://github.com/rfordatascience/tidytuesda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988A3B-BCA5-EB28-739C-042833B5DF09}"/>
              </a:ext>
            </a:extLst>
          </p:cNvPr>
          <p:cNvSpPr txBox="1"/>
          <p:nvPr/>
        </p:nvSpPr>
        <p:spPr>
          <a:xfrm>
            <a:off x="1154044" y="4937633"/>
            <a:ext cx="98399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2"/>
              </a:rPr>
              <a:t>https://open.spotify.com/playlist/5gZHBE0vh4oOkffmON9PNl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white lines on a black background&#10;&#10;Description automatically generated">
            <a:extLst>
              <a:ext uri="{FF2B5EF4-FFF2-40B4-BE49-F238E27FC236}">
                <a16:creationId xmlns:a16="http://schemas.microsoft.com/office/drawing/2014/main" id="{B7CE020A-C315-F5F4-4664-C161FD05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51" y="3802991"/>
            <a:ext cx="4003098" cy="100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63DD8-8AEA-3351-72BE-D7A9BFE57F75}"/>
              </a:ext>
            </a:extLst>
          </p:cNvPr>
          <p:cNvSpPr txBox="1"/>
          <p:nvPr/>
        </p:nvSpPr>
        <p:spPr>
          <a:xfrm>
            <a:off x="1154043" y="1360800"/>
            <a:ext cx="9839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While we wait, access the slides and exercises at :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And add a couple songs to the playlist! </a:t>
            </a:r>
            <a:r>
              <a:rPr lang="en-US" sz="3600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F0C2-5C91-1B3B-18D6-0F493913579E}"/>
              </a:ext>
            </a:extLst>
          </p:cNvPr>
          <p:cNvSpPr txBox="1"/>
          <p:nvPr/>
        </p:nvSpPr>
        <p:spPr>
          <a:xfrm>
            <a:off x="0" y="6329253"/>
            <a:ext cx="6741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</a:t>
            </a:r>
            <a:r>
              <a:rPr lang="en-US" sz="2800" b="1" dirty="0">
                <a:solidFill>
                  <a:schemeClr val="bg1"/>
                </a:solidFill>
              </a:rPr>
              <a:t>Skills</a:t>
            </a:r>
            <a:r>
              <a:rPr lang="en-US" sz="2800" dirty="0">
                <a:solidFill>
                  <a:schemeClr val="bg1"/>
                </a:solidFill>
              </a:rPr>
              <a:t> for Biology Workshop 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8C72B7-10DC-19F6-00C4-65E258B16894}"/>
              </a:ext>
            </a:extLst>
          </p:cNvPr>
          <p:cNvSpPr txBox="1"/>
          <p:nvPr/>
        </p:nvSpPr>
        <p:spPr>
          <a:xfrm>
            <a:off x="1154043" y="1991834"/>
            <a:ext cx="9839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github.com/conkline/DataSkillsWorkshop2024</a:t>
            </a:r>
          </a:p>
        </p:txBody>
      </p:sp>
    </p:spTree>
    <p:extLst>
      <p:ext uri="{BB962C8B-B14F-4D97-AF65-F5344CB8AC3E}">
        <p14:creationId xmlns:p14="http://schemas.microsoft.com/office/powerpoint/2010/main" val="1812967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1212" cy="805649"/>
          </a:xfrm>
        </p:spPr>
        <p:txBody>
          <a:bodyPr>
            <a:normAutofit fontScale="90000"/>
          </a:bodyPr>
          <a:lstStyle/>
          <a:p>
            <a:r>
              <a:rPr lang="en-US" dirty="0"/>
              <a:t>A quick look at relationships between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7ED43-BAF8-4F16-B6E0-65396EBF8787}"/>
              </a:ext>
            </a:extLst>
          </p:cNvPr>
          <p:cNvSpPr txBox="1"/>
          <p:nvPr/>
        </p:nvSpPr>
        <p:spPr>
          <a:xfrm>
            <a:off x="3201371" y="1697672"/>
            <a:ext cx="6811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plot(</a:t>
            </a:r>
            <a:r>
              <a:rPr lang="en-US" sz="3200" dirty="0" err="1"/>
              <a:t>starwars$height</a:t>
            </a:r>
            <a:r>
              <a:rPr lang="en-US" sz="3200" dirty="0"/>
              <a:t>, </a:t>
            </a:r>
            <a:r>
              <a:rPr lang="en-US" sz="3200" dirty="0" err="1"/>
              <a:t>starwars$mass</a:t>
            </a:r>
            <a:r>
              <a:rPr lang="en-US" sz="32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374B3-C805-47C4-BB56-15916E7F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36" y="2334048"/>
            <a:ext cx="8613014" cy="42211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68200D-94C7-47FD-9AB6-52DC80B8DA52}"/>
              </a:ext>
            </a:extLst>
          </p:cNvPr>
          <p:cNvCxnSpPr>
            <a:cxnSpLocks/>
          </p:cNvCxnSpPr>
          <p:nvPr/>
        </p:nvCxnSpPr>
        <p:spPr>
          <a:xfrm flipV="1">
            <a:off x="6533965" y="2781300"/>
            <a:ext cx="543110" cy="503438"/>
          </a:xfrm>
          <a:prstGeom prst="straightConnector1">
            <a:avLst/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reptile&#10;&#10;Description automatically generated">
            <a:extLst>
              <a:ext uri="{FF2B5EF4-FFF2-40B4-BE49-F238E27FC236}">
                <a16:creationId xmlns:a16="http://schemas.microsoft.com/office/drawing/2014/main" id="{190EE1C8-A173-4971-A822-FFA1E6FF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923" y="2917898"/>
            <a:ext cx="817764" cy="10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1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1212" cy="805649"/>
          </a:xfrm>
        </p:spPr>
        <p:txBody>
          <a:bodyPr>
            <a:normAutofit/>
          </a:bodyPr>
          <a:lstStyle/>
          <a:p>
            <a:r>
              <a:rPr lang="en-US" dirty="0"/>
              <a:t>Exercise #1: Plotting in base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C249D-5A90-4A23-BB50-628D3D3407F0}"/>
              </a:ext>
            </a:extLst>
          </p:cNvPr>
          <p:cNvSpPr txBox="1"/>
          <p:nvPr/>
        </p:nvSpPr>
        <p:spPr>
          <a:xfrm>
            <a:off x="1371600" y="1722268"/>
            <a:ext cx="101338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Open up the file:</a:t>
            </a:r>
          </a:p>
          <a:p>
            <a:pPr algn="ctr"/>
            <a:r>
              <a:rPr lang="en-US" sz="2800" b="1" dirty="0"/>
              <a:t>01exercise_workshop_data-visualization.Rmd </a:t>
            </a:r>
          </a:p>
          <a:p>
            <a:pPr algn="ctr"/>
            <a:r>
              <a:rPr lang="en-US" sz="2800" dirty="0"/>
              <a:t>and give Exercise #1 a try.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Use one (or more) of the following base R functions: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plot()</a:t>
            </a:r>
          </a:p>
          <a:p>
            <a:pPr algn="ctr"/>
            <a:r>
              <a:rPr lang="en-US" sz="2800" dirty="0"/>
              <a:t>hist()</a:t>
            </a:r>
          </a:p>
          <a:p>
            <a:pPr algn="ctr"/>
            <a:r>
              <a:rPr lang="en-US" sz="2800" dirty="0"/>
              <a:t>pie()</a:t>
            </a:r>
          </a:p>
          <a:p>
            <a:pPr algn="ctr"/>
            <a:r>
              <a:rPr lang="en-US" sz="2800" dirty="0" err="1"/>
              <a:t>barplot</a:t>
            </a:r>
            <a:r>
              <a:rPr lang="en-US" sz="2800" dirty="0"/>
              <a:t>()</a:t>
            </a:r>
          </a:p>
          <a:p>
            <a:pPr algn="ctr"/>
            <a:r>
              <a:rPr lang="en-US" sz="2800" dirty="0"/>
              <a:t>boxplot()</a:t>
            </a:r>
          </a:p>
        </p:txBody>
      </p:sp>
    </p:spTree>
    <p:extLst>
      <p:ext uri="{BB962C8B-B14F-4D97-AF65-F5344CB8AC3E}">
        <p14:creationId xmlns:p14="http://schemas.microsoft.com/office/powerpoint/2010/main" val="2741683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71212" cy="805649"/>
          </a:xfrm>
        </p:spPr>
        <p:txBody>
          <a:bodyPr>
            <a:normAutofit/>
          </a:bodyPr>
          <a:lstStyle/>
          <a:p>
            <a:r>
              <a:rPr lang="en-US" dirty="0"/>
              <a:t>Why bother learning base R?</a:t>
            </a:r>
          </a:p>
        </p:txBody>
      </p:sp>
      <p:pic>
        <p:nvPicPr>
          <p:cNvPr id="6" name="Picture 5" descr="A picture containing building, clock, window&#10;&#10;Description automatically generated">
            <a:extLst>
              <a:ext uri="{FF2B5EF4-FFF2-40B4-BE49-F238E27FC236}">
                <a16:creationId xmlns:a16="http://schemas.microsoft.com/office/drawing/2014/main" id="{A846945E-758C-4DE9-80CD-CB4F2179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62100"/>
            <a:ext cx="3664143" cy="488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639C2-0D70-4EE3-9327-9D10EDDA52BC}"/>
              </a:ext>
            </a:extLst>
          </p:cNvPr>
          <p:cNvSpPr txBox="1"/>
          <p:nvPr/>
        </p:nvSpPr>
        <p:spPr>
          <a:xfrm>
            <a:off x="5544660" y="2312114"/>
            <a:ext cx="61626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much easier to make complex plots in ggplot2</a:t>
            </a:r>
          </a:p>
          <a:p>
            <a:pPr algn="ctr"/>
            <a:endParaRPr lang="en-US" sz="2400" dirty="0"/>
          </a:p>
          <a:p>
            <a:pPr algn="ctr"/>
            <a:r>
              <a:rPr lang="en-US" sz="3600" dirty="0"/>
              <a:t>BUT</a:t>
            </a:r>
            <a:br>
              <a:rPr lang="en-US" sz="2400" dirty="0"/>
            </a:br>
            <a:endParaRPr lang="en-US" sz="2400" dirty="0"/>
          </a:p>
          <a:p>
            <a:pPr algn="ctr"/>
            <a:r>
              <a:rPr lang="en-US" sz="2400" dirty="0"/>
              <a:t>Many discipline-specific R packages are built around base R</a:t>
            </a:r>
          </a:p>
        </p:txBody>
      </p:sp>
    </p:spTree>
    <p:extLst>
      <p:ext uri="{BB962C8B-B14F-4D97-AF65-F5344CB8AC3E}">
        <p14:creationId xmlns:p14="http://schemas.microsoft.com/office/powerpoint/2010/main" val="93247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fancy with ggplot2</a:t>
            </a:r>
          </a:p>
        </p:txBody>
      </p:sp>
    </p:spTree>
    <p:extLst>
      <p:ext uri="{BB962C8B-B14F-4D97-AF65-F5344CB8AC3E}">
        <p14:creationId xmlns:p14="http://schemas.microsoft.com/office/powerpoint/2010/main" val="132272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377E-E176-45E5-BEBF-8560B6F7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16527-631B-4D23-A6A9-C73BEDD5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2533650"/>
            <a:ext cx="10201275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DAC4A-ADE0-47EC-BBD6-060373EA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55" y="1219200"/>
            <a:ext cx="1547813" cy="2447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084A0-FD2F-426D-8A4E-FB45693131CB}"/>
              </a:ext>
            </a:extLst>
          </p:cNvPr>
          <p:cNvSpPr txBox="1"/>
          <p:nvPr/>
        </p:nvSpPr>
        <p:spPr>
          <a:xfrm>
            <a:off x="1300162" y="4800600"/>
            <a:ext cx="3286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https://ggplot2.tidyverse.org/</a:t>
            </a:r>
          </a:p>
        </p:txBody>
      </p:sp>
    </p:spTree>
    <p:extLst>
      <p:ext uri="{BB962C8B-B14F-4D97-AF65-F5344CB8AC3E}">
        <p14:creationId xmlns:p14="http://schemas.microsoft.com/office/powerpoint/2010/main" val="195173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C9EA30-31B3-4548-B20F-A3673A67269E}"/>
              </a:ext>
            </a:extLst>
          </p:cNvPr>
          <p:cNvSpPr/>
          <p:nvPr/>
        </p:nvSpPr>
        <p:spPr>
          <a:xfrm>
            <a:off x="7458075" y="1803646"/>
            <a:ext cx="4118127" cy="40351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objects consist of a few parts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6D41E-ADF1-41D0-8CA9-30F4F7659DE0}"/>
              </a:ext>
            </a:extLst>
          </p:cNvPr>
          <p:cNvSpPr txBox="1"/>
          <p:nvPr/>
        </p:nvSpPr>
        <p:spPr>
          <a:xfrm>
            <a:off x="922865" y="2890391"/>
            <a:ext cx="7781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ggplot</a:t>
            </a:r>
            <a:r>
              <a:rPr lang="en-US" sz="3200" dirty="0"/>
              <a:t>(data = </a:t>
            </a:r>
            <a:r>
              <a:rPr lang="en-US" sz="3200" dirty="0" err="1"/>
              <a:t>starwars</a:t>
            </a:r>
            <a:r>
              <a:rPr lang="en-US" sz="3200" dirty="0"/>
              <a:t>) +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geom_point</a:t>
            </a:r>
            <a:r>
              <a:rPr lang="en-US" sz="3200" dirty="0"/>
              <a:t>(mapping = stuff)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BCA61A-F378-43A2-A2A4-A5B8EFB2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4" y="2038000"/>
            <a:ext cx="3865695" cy="3566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759935-F49E-47C9-9B9D-F806C2FF7E37}"/>
              </a:ext>
            </a:extLst>
          </p:cNvPr>
          <p:cNvSpPr txBox="1"/>
          <p:nvPr/>
        </p:nvSpPr>
        <p:spPr>
          <a:xfrm>
            <a:off x="7896225" y="5838825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 = height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D2F3F-AEB3-46D5-8CF1-9535B3D6EBCA}"/>
              </a:ext>
            </a:extLst>
          </p:cNvPr>
          <p:cNvSpPr txBox="1"/>
          <p:nvPr/>
        </p:nvSpPr>
        <p:spPr>
          <a:xfrm rot="16200000">
            <a:off x="5592590" y="3590401"/>
            <a:ext cx="3190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 = mass</a:t>
            </a:r>
          </a:p>
        </p:txBody>
      </p:sp>
    </p:spTree>
    <p:extLst>
      <p:ext uri="{BB962C8B-B14F-4D97-AF65-F5344CB8AC3E}">
        <p14:creationId xmlns:p14="http://schemas.microsoft.com/office/powerpoint/2010/main" val="23189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And the actual code: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88F06-3327-4A3B-90CD-C9A5B622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1" y="1555752"/>
            <a:ext cx="4561780" cy="4051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994A4-4286-4552-AA41-B1D79FBA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87" y="3012340"/>
            <a:ext cx="4793395" cy="92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82136-088C-4926-A769-A94BD5ACF01C}"/>
              </a:ext>
            </a:extLst>
          </p:cNvPr>
          <p:cNvSpPr txBox="1"/>
          <p:nvPr/>
        </p:nvSpPr>
        <p:spPr>
          <a:xfrm>
            <a:off x="2636673" y="1105086"/>
            <a:ext cx="3746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data </a:t>
            </a:r>
            <a:r>
              <a:rPr lang="en-US" dirty="0" err="1"/>
              <a:t>starwars</a:t>
            </a:r>
            <a:r>
              <a:rPr lang="en-US" dirty="0"/>
              <a:t>, which contains variables:</a:t>
            </a:r>
          </a:p>
          <a:p>
            <a:r>
              <a:rPr lang="en-US" dirty="0">
                <a:solidFill>
                  <a:schemeClr val="accent4"/>
                </a:solidFill>
              </a:rPr>
              <a:t>	height</a:t>
            </a:r>
          </a:p>
          <a:p>
            <a:r>
              <a:rPr lang="en-US" dirty="0">
                <a:solidFill>
                  <a:schemeClr val="accent4"/>
                </a:solidFill>
              </a:rPr>
              <a:t>	mass</a:t>
            </a:r>
          </a:p>
          <a:p>
            <a:r>
              <a:rPr lang="en-US" dirty="0">
                <a:solidFill>
                  <a:schemeClr val="accent4"/>
                </a:solidFill>
              </a:rPr>
              <a:t>	starship</a:t>
            </a:r>
          </a:p>
          <a:p>
            <a:r>
              <a:rPr lang="en-US" dirty="0">
                <a:solidFill>
                  <a:schemeClr val="accent4"/>
                </a:solidFill>
              </a:rPr>
              <a:t>	etc.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FE0B0C-4442-45F1-B136-C9AA5C72677D}"/>
              </a:ext>
            </a:extLst>
          </p:cNvPr>
          <p:cNvCxnSpPr/>
          <p:nvPr/>
        </p:nvCxnSpPr>
        <p:spPr>
          <a:xfrm flipV="1">
            <a:off x="2183912" y="1509206"/>
            <a:ext cx="452761" cy="150313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6D1CC4-50DC-489A-8D72-CFDCE7055580}"/>
              </a:ext>
            </a:extLst>
          </p:cNvPr>
          <p:cNvSpPr txBox="1"/>
          <p:nvPr/>
        </p:nvSpPr>
        <p:spPr>
          <a:xfrm>
            <a:off x="2636673" y="4560411"/>
            <a:ext cx="3746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map this data to different aesthetics (</a:t>
            </a:r>
            <a:r>
              <a:rPr lang="en-US" dirty="0" err="1"/>
              <a:t>aes</a:t>
            </a:r>
            <a:r>
              <a:rPr lang="en-US" dirty="0"/>
              <a:t>) in the plot:</a:t>
            </a:r>
          </a:p>
          <a:p>
            <a:r>
              <a:rPr lang="en-US" dirty="0">
                <a:solidFill>
                  <a:schemeClr val="accent4"/>
                </a:solidFill>
              </a:rPr>
              <a:t>	</a:t>
            </a:r>
            <a:r>
              <a:rPr lang="en-US" dirty="0">
                <a:solidFill>
                  <a:schemeClr val="accent1"/>
                </a:solidFill>
              </a:rPr>
              <a:t>x</a:t>
            </a:r>
          </a:p>
          <a:p>
            <a:r>
              <a:rPr lang="en-US" dirty="0">
                <a:solidFill>
                  <a:schemeClr val="accent1"/>
                </a:solidFill>
              </a:rPr>
              <a:t>	y</a:t>
            </a:r>
          </a:p>
          <a:p>
            <a:r>
              <a:rPr lang="en-US" dirty="0">
                <a:solidFill>
                  <a:schemeClr val="accent1"/>
                </a:solidFill>
              </a:rPr>
              <a:t>	size</a:t>
            </a:r>
          </a:p>
          <a:p>
            <a:r>
              <a:rPr lang="en-US" dirty="0">
                <a:solidFill>
                  <a:schemeClr val="accent1"/>
                </a:solidFill>
              </a:rPr>
              <a:t>	color</a:t>
            </a:r>
          </a:p>
          <a:p>
            <a:r>
              <a:rPr lang="en-US" dirty="0">
                <a:solidFill>
                  <a:schemeClr val="accent1"/>
                </a:solidFill>
              </a:rPr>
              <a:t>	fill</a:t>
            </a:r>
          </a:p>
          <a:p>
            <a:r>
              <a:rPr lang="en-US" dirty="0">
                <a:solidFill>
                  <a:schemeClr val="accent1"/>
                </a:solidFill>
              </a:rPr>
              <a:t>	alpha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0EE52A-0A76-449B-9812-A5E6337A9D3C}"/>
              </a:ext>
            </a:extLst>
          </p:cNvPr>
          <p:cNvCxnSpPr>
            <a:cxnSpLocks/>
          </p:cNvCxnSpPr>
          <p:nvPr/>
        </p:nvCxnSpPr>
        <p:spPr>
          <a:xfrm flipH="1">
            <a:off x="2947392" y="3625789"/>
            <a:ext cx="191701" cy="9346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04745E-BF4E-4C83-B9CF-49F3F754AA96}"/>
              </a:ext>
            </a:extLst>
          </p:cNvPr>
          <p:cNvSpPr txBox="1"/>
          <p:nvPr/>
        </p:nvSpPr>
        <p:spPr>
          <a:xfrm>
            <a:off x="8202967" y="5610674"/>
            <a:ext cx="276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x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chemeClr val="accent4"/>
                </a:solidFill>
              </a:rPr>
              <a:t>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955747-E2DD-44A9-A626-DCB11706C3BE}"/>
              </a:ext>
            </a:extLst>
          </p:cNvPr>
          <p:cNvSpPr txBox="1"/>
          <p:nvPr/>
        </p:nvSpPr>
        <p:spPr>
          <a:xfrm rot="16200000">
            <a:off x="5346599" y="3210160"/>
            <a:ext cx="276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y</a:t>
            </a:r>
            <a:r>
              <a:rPr lang="en-US" sz="2400" b="1" dirty="0"/>
              <a:t> = </a:t>
            </a:r>
            <a:r>
              <a:rPr lang="en-US" sz="2400" b="1" dirty="0">
                <a:solidFill>
                  <a:schemeClr val="accent4"/>
                </a:solidFill>
              </a:rPr>
              <a:t>mass</a:t>
            </a:r>
          </a:p>
        </p:txBody>
      </p:sp>
    </p:spTree>
    <p:extLst>
      <p:ext uri="{BB962C8B-B14F-4D97-AF65-F5344CB8AC3E}">
        <p14:creationId xmlns:p14="http://schemas.microsoft.com/office/powerpoint/2010/main" val="24974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Adding another aesthetic mapping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C8E440-BD57-41CA-ADF7-C33E4F30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10" y="1920387"/>
            <a:ext cx="4793395" cy="922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DBF7B9-1EF7-4DDB-9675-98B8EFE0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10" y="4015514"/>
            <a:ext cx="5555461" cy="108213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FA7880-AE50-4828-B2F7-E07D5692C86E}"/>
              </a:ext>
            </a:extLst>
          </p:cNvPr>
          <p:cNvCxnSpPr>
            <a:cxnSpLocks/>
          </p:cNvCxnSpPr>
          <p:nvPr/>
        </p:nvCxnSpPr>
        <p:spPr>
          <a:xfrm>
            <a:off x="3448707" y="2909580"/>
            <a:ext cx="0" cy="110593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B832DAC-7772-4B3C-A2C9-85F28B245D6C}"/>
              </a:ext>
            </a:extLst>
          </p:cNvPr>
          <p:cNvSpPr/>
          <p:nvPr/>
        </p:nvSpPr>
        <p:spPr>
          <a:xfrm>
            <a:off x="4391025" y="4791075"/>
            <a:ext cx="1857375" cy="263279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87FDA3-B136-4922-90C9-189482A0A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847" r="1371"/>
          <a:stretch/>
        </p:blipFill>
        <p:spPr>
          <a:xfrm>
            <a:off x="7115553" y="1509204"/>
            <a:ext cx="4611850" cy="41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Trying out different </a:t>
            </a:r>
            <a:r>
              <a:rPr lang="en-US" dirty="0" err="1"/>
              <a:t>geom</a:t>
            </a:r>
            <a:r>
              <a:rPr lang="en-US" dirty="0"/>
              <a:t> functions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36277-4B1F-4C3E-ADF7-10581BA10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4"/>
          <a:stretch/>
        </p:blipFill>
        <p:spPr>
          <a:xfrm>
            <a:off x="1371601" y="1928507"/>
            <a:ext cx="2838450" cy="2575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264A9-8CFD-4C85-A910-E2CB0C9C5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2" y="4655789"/>
            <a:ext cx="3543607" cy="708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F4AAB-7DCE-49F8-97E3-0C0A256A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12" y="1923318"/>
            <a:ext cx="2695413" cy="257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EFA40-4AF1-4EC5-B018-9C8CF9694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93" y="4652324"/>
            <a:ext cx="3337849" cy="70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64438-1687-4A05-857A-9DF037519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013" y="2022985"/>
            <a:ext cx="3228307" cy="25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37B1A-0B8B-4E32-BA2A-0B752CCE7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173" y="4652324"/>
            <a:ext cx="3535986" cy="1036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F17881-05CD-4F61-AA4E-3EAD71F1102E}"/>
              </a:ext>
            </a:extLst>
          </p:cNvPr>
          <p:cNvSpPr/>
          <p:nvPr/>
        </p:nvSpPr>
        <p:spPr>
          <a:xfrm>
            <a:off x="1257301" y="4918229"/>
            <a:ext cx="1548044" cy="21306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4D07A-8152-463B-990D-5BA47A308A30}"/>
              </a:ext>
            </a:extLst>
          </p:cNvPr>
          <p:cNvSpPr/>
          <p:nvPr/>
        </p:nvSpPr>
        <p:spPr>
          <a:xfrm>
            <a:off x="5113537" y="4900151"/>
            <a:ext cx="1314099" cy="23114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2D9A89-3F40-4304-9DBC-FE7645578CB7}"/>
              </a:ext>
            </a:extLst>
          </p:cNvPr>
          <p:cNvSpPr/>
          <p:nvPr/>
        </p:nvSpPr>
        <p:spPr>
          <a:xfrm>
            <a:off x="8763739" y="4891113"/>
            <a:ext cx="1314099" cy="23114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1F0F3-B551-4C07-BD8E-F5DE863EFC13}"/>
              </a:ext>
            </a:extLst>
          </p:cNvPr>
          <p:cNvSpPr txBox="1"/>
          <p:nvPr/>
        </p:nvSpPr>
        <p:spPr>
          <a:xfrm>
            <a:off x="3244991" y="5959560"/>
            <a:ext cx="636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Changing the </a:t>
            </a:r>
            <a:r>
              <a:rPr lang="en-US" sz="3200" dirty="0" err="1"/>
              <a:t>geom</a:t>
            </a:r>
            <a:r>
              <a:rPr lang="en-US" sz="3200" dirty="0"/>
              <a:t>_* function</a:t>
            </a:r>
          </a:p>
        </p:txBody>
      </p:sp>
    </p:spTree>
    <p:extLst>
      <p:ext uri="{BB962C8B-B14F-4D97-AF65-F5344CB8AC3E}">
        <p14:creationId xmlns:p14="http://schemas.microsoft.com/office/powerpoint/2010/main" val="192639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Trying out different </a:t>
            </a:r>
            <a:r>
              <a:rPr lang="en-US" dirty="0" err="1"/>
              <a:t>geom</a:t>
            </a:r>
            <a:r>
              <a:rPr lang="en-US" dirty="0"/>
              <a:t> functions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36277-4B1F-4C3E-ADF7-10581BA10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4"/>
          <a:stretch/>
        </p:blipFill>
        <p:spPr>
          <a:xfrm>
            <a:off x="1371601" y="1928507"/>
            <a:ext cx="2838450" cy="25757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264A9-8CFD-4C85-A910-E2CB0C9C5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22" y="4655789"/>
            <a:ext cx="3543607" cy="708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F4AAB-7DCE-49F8-97E3-0C0A256A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812" y="1923318"/>
            <a:ext cx="2695413" cy="2570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EFA40-4AF1-4EC5-B018-9C8CF9694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593" y="4652324"/>
            <a:ext cx="3337849" cy="70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64438-1687-4A05-857A-9DF037519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013" y="2022985"/>
            <a:ext cx="3228307" cy="250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37B1A-0B8B-4E32-BA2A-0B752CCE7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173" y="4652324"/>
            <a:ext cx="3535986" cy="1036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F17881-05CD-4F61-AA4E-3EAD71F1102E}"/>
              </a:ext>
            </a:extLst>
          </p:cNvPr>
          <p:cNvSpPr/>
          <p:nvPr/>
        </p:nvSpPr>
        <p:spPr>
          <a:xfrm>
            <a:off x="1496998" y="5131293"/>
            <a:ext cx="1548044" cy="21306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94D07A-8152-463B-990D-5BA47A308A30}"/>
              </a:ext>
            </a:extLst>
          </p:cNvPr>
          <p:cNvSpPr/>
          <p:nvPr/>
        </p:nvSpPr>
        <p:spPr>
          <a:xfrm>
            <a:off x="5196681" y="5095298"/>
            <a:ext cx="1314099" cy="23114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2D9A89-3F40-4304-9DBC-FE7645578CB7}"/>
              </a:ext>
            </a:extLst>
          </p:cNvPr>
          <p:cNvSpPr/>
          <p:nvPr/>
        </p:nvSpPr>
        <p:spPr>
          <a:xfrm>
            <a:off x="8953231" y="5129903"/>
            <a:ext cx="1327111" cy="48966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1F0F3-B551-4C07-BD8E-F5DE863EFC13}"/>
              </a:ext>
            </a:extLst>
          </p:cNvPr>
          <p:cNvSpPr txBox="1"/>
          <p:nvPr/>
        </p:nvSpPr>
        <p:spPr>
          <a:xfrm>
            <a:off x="3244991" y="5959560"/>
            <a:ext cx="636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Changing the mapping </a:t>
            </a:r>
            <a:r>
              <a:rPr lang="en-US" sz="3200" dirty="0" err="1"/>
              <a:t>aes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6411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7B7DB8-2B46-4720-B3E6-C3AE194DB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3223" t="53611" r="8222" b="13195"/>
          <a:stretch/>
        </p:blipFill>
        <p:spPr>
          <a:xfrm>
            <a:off x="1162049" y="1134769"/>
            <a:ext cx="9864017" cy="273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64699-918A-4B50-B8D4-723FDBCDB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30945-BDE6-4D42-9B87-0EE786DCD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8220" y="4230599"/>
            <a:ext cx="6831673" cy="1086237"/>
          </a:xfrm>
        </p:spPr>
        <p:txBody>
          <a:bodyPr/>
          <a:lstStyle/>
          <a:p>
            <a:r>
              <a:rPr lang="en-US" dirty="0"/>
              <a:t>Emily Conklin (she/they)</a:t>
            </a:r>
          </a:p>
          <a:p>
            <a:r>
              <a:rPr lang="en-US" dirty="0"/>
              <a:t>Data Skills for Biology Workshop, May 2024</a:t>
            </a:r>
          </a:p>
        </p:txBody>
      </p:sp>
    </p:spTree>
    <p:extLst>
      <p:ext uri="{BB962C8B-B14F-4D97-AF65-F5344CB8AC3E}">
        <p14:creationId xmlns:p14="http://schemas.microsoft.com/office/powerpoint/2010/main" val="3887556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BE43-4814-45A2-B0D6-9177D29E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works in layers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24615-4FB7-4E91-B6D9-03003CCE816D}"/>
              </a:ext>
            </a:extLst>
          </p:cNvPr>
          <p:cNvSpPr/>
          <p:nvPr/>
        </p:nvSpPr>
        <p:spPr>
          <a:xfrm>
            <a:off x="7458075" y="1803646"/>
            <a:ext cx="4118127" cy="40351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7E3F9-0FA9-426F-A187-9FDBF6AACA8C}"/>
              </a:ext>
            </a:extLst>
          </p:cNvPr>
          <p:cNvSpPr txBox="1"/>
          <p:nvPr/>
        </p:nvSpPr>
        <p:spPr>
          <a:xfrm>
            <a:off x="798579" y="2890257"/>
            <a:ext cx="77819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ggplot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(data =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starwars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US" sz="3200" dirty="0"/>
              <a:t>+ </a:t>
            </a:r>
          </a:p>
          <a:p>
            <a:r>
              <a:rPr lang="en-US" sz="3200" dirty="0"/>
              <a:t>	</a:t>
            </a:r>
            <a:r>
              <a:rPr lang="en-US" sz="3200" dirty="0" err="1">
                <a:solidFill>
                  <a:schemeClr val="accent4"/>
                </a:solidFill>
              </a:rPr>
              <a:t>geom_point</a:t>
            </a:r>
            <a:r>
              <a:rPr lang="en-US" sz="3200" dirty="0">
                <a:solidFill>
                  <a:schemeClr val="accent4"/>
                </a:solidFill>
              </a:rPr>
              <a:t>(mapping = stuff) +</a:t>
            </a:r>
          </a:p>
          <a:p>
            <a:r>
              <a:rPr lang="en-US" sz="3200" dirty="0">
                <a:solidFill>
                  <a:schemeClr val="accent4"/>
                </a:solidFill>
              </a:rPr>
              <a:t>	</a:t>
            </a:r>
            <a:r>
              <a:rPr lang="en-US" sz="3200" dirty="0" err="1">
                <a:solidFill>
                  <a:schemeClr val="accent3"/>
                </a:solidFill>
              </a:rPr>
              <a:t>geom_smooth</a:t>
            </a:r>
            <a:r>
              <a:rPr lang="en-US" sz="3200" dirty="0">
                <a:solidFill>
                  <a:schemeClr val="accent3"/>
                </a:solidFill>
              </a:rPr>
              <a:t>(mapping = stuff) +</a:t>
            </a:r>
          </a:p>
          <a:p>
            <a:r>
              <a:rPr lang="en-US" sz="3200" dirty="0">
                <a:solidFill>
                  <a:schemeClr val="accent3"/>
                </a:solidFill>
              </a:rPr>
              <a:t>	</a:t>
            </a:r>
            <a:r>
              <a:rPr lang="en-US" sz="3200" dirty="0" err="1">
                <a:solidFill>
                  <a:schemeClr val="accent5"/>
                </a:solidFill>
              </a:rPr>
              <a:t>geom_rug</a:t>
            </a:r>
            <a:r>
              <a:rPr lang="en-US" sz="3200" dirty="0">
                <a:solidFill>
                  <a:schemeClr val="accent5"/>
                </a:solidFill>
              </a:rPr>
              <a:t>(mapping = stuff)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2442AC-6B5D-4603-ACC6-F47DAA5FC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22"/>
          <a:stretch/>
        </p:blipFill>
        <p:spPr>
          <a:xfrm>
            <a:off x="7165837" y="2257520"/>
            <a:ext cx="4659220" cy="3109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013F3-3A92-4E80-A93A-98F8DAC9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837" y="2257518"/>
            <a:ext cx="4659220" cy="3109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E92EE-4B07-4136-B68B-D93A515F2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528" y="2257517"/>
            <a:ext cx="4659220" cy="310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4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916E-EBF0-4894-A874-9266748E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note about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122CE-B895-4503-9B0A-A0AE6AAF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776024"/>
            <a:ext cx="4758177" cy="81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B141E-CAAC-4BC4-9198-42D4A2D3A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53" y="3889027"/>
            <a:ext cx="4224420" cy="647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6F86B-EA61-46E4-83F0-94B4D56D7602}"/>
              </a:ext>
            </a:extLst>
          </p:cNvPr>
          <p:cNvSpPr txBox="1"/>
          <p:nvPr/>
        </p:nvSpPr>
        <p:spPr>
          <a:xfrm>
            <a:off x="4206626" y="2951291"/>
            <a:ext cx="475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will do the same thing 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FC8E-507C-4F33-938F-56B87CA5491D}"/>
              </a:ext>
            </a:extLst>
          </p:cNvPr>
          <p:cNvSpPr txBox="1"/>
          <p:nvPr/>
        </p:nvSpPr>
        <p:spPr>
          <a:xfrm>
            <a:off x="949911" y="2682784"/>
            <a:ext cx="181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Named</a:t>
            </a:r>
          </a:p>
          <a:p>
            <a:pPr algn="ctr"/>
            <a:r>
              <a:rPr lang="en-US" sz="2400" dirty="0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0E1C8-9745-4BE2-8D70-F86284455824}"/>
              </a:ext>
            </a:extLst>
          </p:cNvPr>
          <p:cNvSpPr txBox="1"/>
          <p:nvPr/>
        </p:nvSpPr>
        <p:spPr>
          <a:xfrm>
            <a:off x="7565256" y="4663983"/>
            <a:ext cx="1819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Unnamed</a:t>
            </a:r>
          </a:p>
          <a:p>
            <a:pPr algn="ctr"/>
            <a:r>
              <a:rPr lang="en-US" sz="2400" dirty="0"/>
              <a:t>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DAA56-16A0-47C4-ADB7-56C5F10A2095}"/>
              </a:ext>
            </a:extLst>
          </p:cNvPr>
          <p:cNvSpPr txBox="1"/>
          <p:nvPr/>
        </p:nvSpPr>
        <p:spPr>
          <a:xfrm>
            <a:off x="1438183" y="4536488"/>
            <a:ext cx="52023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ggplot2 functions are smart about input order – to a point</a:t>
            </a:r>
          </a:p>
        </p:txBody>
      </p:sp>
    </p:spTree>
    <p:extLst>
      <p:ext uri="{BB962C8B-B14F-4D97-AF65-F5344CB8AC3E}">
        <p14:creationId xmlns:p14="http://schemas.microsoft.com/office/powerpoint/2010/main" val="40235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916E-EBF0-4894-A874-9266748E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vs. basic parameters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FB35AE-596F-411E-83AA-17694F2E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33" y="5631133"/>
            <a:ext cx="5555461" cy="1082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536C22-0FF3-4D9C-AB16-0552ED115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47" r="1371"/>
          <a:stretch/>
        </p:blipFill>
        <p:spPr>
          <a:xfrm>
            <a:off x="1371600" y="1428750"/>
            <a:ext cx="4611850" cy="4180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42E19-CB4E-4584-98D6-BB43B0B0A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800" y="1682231"/>
            <a:ext cx="4671465" cy="3673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0E22E-B8BA-4EEE-8AC2-E7F959E91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687" y="5336339"/>
            <a:ext cx="5001457" cy="10821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FFC3D4-B2A3-4D1C-9E85-AF533DF1FD4C}"/>
              </a:ext>
            </a:extLst>
          </p:cNvPr>
          <p:cNvSpPr/>
          <p:nvPr/>
        </p:nvSpPr>
        <p:spPr>
          <a:xfrm>
            <a:off x="4257033" y="6418473"/>
            <a:ext cx="2081623" cy="2880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144E22-1604-4EFC-AF87-962E4F4B1D97}"/>
              </a:ext>
            </a:extLst>
          </p:cNvPr>
          <p:cNvSpPr/>
          <p:nvPr/>
        </p:nvSpPr>
        <p:spPr>
          <a:xfrm>
            <a:off x="8457651" y="6028175"/>
            <a:ext cx="2081623" cy="2880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50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820400" cy="1485900"/>
          </a:xfrm>
        </p:spPr>
        <p:txBody>
          <a:bodyPr/>
          <a:lstStyle/>
          <a:p>
            <a:r>
              <a:rPr lang="en-US" dirty="0"/>
              <a:t>Customizing </a:t>
            </a:r>
            <a:r>
              <a:rPr lang="en-US" dirty="0" err="1"/>
              <a:t>ggplots</a:t>
            </a:r>
            <a:r>
              <a:rPr lang="en-US" dirty="0"/>
              <a:t> – adding labels and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0C761-DCE4-4E07-B6BA-EE4DEA9A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91321"/>
            <a:ext cx="5166808" cy="3444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EE06D-046F-4FE1-8988-ECFF0A8F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332" y="5173893"/>
            <a:ext cx="3741744" cy="9983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E5790B-A29D-4969-B679-5F840AF8AD8F}"/>
              </a:ext>
            </a:extLst>
          </p:cNvPr>
          <p:cNvSpPr/>
          <p:nvPr/>
        </p:nvSpPr>
        <p:spPr>
          <a:xfrm>
            <a:off x="1947453" y="5682737"/>
            <a:ext cx="1834434" cy="481773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7CA2E-7DF0-4ACD-9CC2-D52ABAC6A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46" y="1591321"/>
            <a:ext cx="5151566" cy="3444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60F11-8CAF-494D-A63D-2AE16116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028" y="5173893"/>
            <a:ext cx="5090601" cy="11735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64009A-AA23-4AFC-8C27-2E69867826AD}"/>
              </a:ext>
            </a:extLst>
          </p:cNvPr>
          <p:cNvSpPr/>
          <p:nvPr/>
        </p:nvSpPr>
        <p:spPr>
          <a:xfrm>
            <a:off x="6911549" y="6081204"/>
            <a:ext cx="4899079" cy="266271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</a:t>
            </a:r>
            <a:r>
              <a:rPr lang="en-US" dirty="0" err="1"/>
              <a:t>ggplots</a:t>
            </a:r>
            <a:r>
              <a:rPr lang="en-US" dirty="0"/>
              <a:t> – adjusting axes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006D9-3016-4542-A6C3-B1AC9178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50" y="1718161"/>
            <a:ext cx="5136325" cy="3421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1AB49-C7EC-4939-826F-29929146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25" y="5228726"/>
            <a:ext cx="4627217" cy="11620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158DC0-3CFC-435D-8E88-A7FDC32C425D}"/>
              </a:ext>
            </a:extLst>
          </p:cNvPr>
          <p:cNvSpPr/>
          <p:nvPr/>
        </p:nvSpPr>
        <p:spPr>
          <a:xfrm>
            <a:off x="4319177" y="5814713"/>
            <a:ext cx="4243797" cy="57610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36BD223-CF98-6F43-4142-4A2EE62E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028" y="5267290"/>
            <a:ext cx="5410200" cy="1266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</a:t>
            </a:r>
            <a:r>
              <a:rPr lang="en-US" dirty="0" err="1"/>
              <a:t>ggplots</a:t>
            </a:r>
            <a:r>
              <a:rPr lang="en-US" dirty="0"/>
              <a:t> – clearing clutter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66EE3-B253-4C51-8BF8-EE7EDD5D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14351"/>
            <a:ext cx="5174428" cy="342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9B961-AF35-4337-83A3-BFDC18EB3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537" y="5267290"/>
            <a:ext cx="4765856" cy="904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25414-B240-420A-B2C2-642D0FD0D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046" y="1706730"/>
            <a:ext cx="5166808" cy="34445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6FF41A-4507-465B-92F9-B1C2F184C3C3}"/>
              </a:ext>
            </a:extLst>
          </p:cNvPr>
          <p:cNvSpPr/>
          <p:nvPr/>
        </p:nvSpPr>
        <p:spPr>
          <a:xfrm>
            <a:off x="6931380" y="6085608"/>
            <a:ext cx="2319748" cy="32292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74062" cy="1485900"/>
          </a:xfrm>
        </p:spPr>
        <p:txBody>
          <a:bodyPr/>
          <a:lstStyle/>
          <a:p>
            <a:r>
              <a:rPr lang="en-US"/>
              <a:t>Faceting – grouping your data by variable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305C5-60C3-481A-88AD-D4A783DB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74" y="1491192"/>
            <a:ext cx="6652837" cy="5082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39CDFA-6979-45B1-9472-BEF719025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415" y="4996723"/>
            <a:ext cx="5689788" cy="14021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54F6B8-68E4-48CE-87C1-7621544129D3}"/>
              </a:ext>
            </a:extLst>
          </p:cNvPr>
          <p:cNvSpPr/>
          <p:nvPr/>
        </p:nvSpPr>
        <p:spPr>
          <a:xfrm>
            <a:off x="6180899" y="5984367"/>
            <a:ext cx="3025244" cy="322925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95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790-0B83-4CD1-AE66-609B0794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974062" cy="1485900"/>
          </a:xfrm>
        </p:spPr>
        <p:txBody>
          <a:bodyPr/>
          <a:lstStyle/>
          <a:p>
            <a:r>
              <a:rPr lang="en-US" dirty="0"/>
              <a:t>Plotting with multiple datasets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444C3-B4CB-2D2B-CEC4-3E40A6C71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14" y="4873338"/>
            <a:ext cx="5380759" cy="1311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68068F-D239-77C5-44AB-5D791B79E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4625122"/>
            <a:ext cx="5519304" cy="15470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76778D-F109-E8FB-7AAE-F3ADAB2E7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618" y="1545145"/>
            <a:ext cx="4705350" cy="3141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A56F51-A0EA-6A3D-4F0C-D210526F0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1" y="1470699"/>
            <a:ext cx="4909704" cy="30276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49B63A-848C-DA74-EF23-85C7559A118B}"/>
              </a:ext>
            </a:extLst>
          </p:cNvPr>
          <p:cNvSpPr/>
          <p:nvPr/>
        </p:nvSpPr>
        <p:spPr>
          <a:xfrm>
            <a:off x="1593659" y="5455920"/>
            <a:ext cx="1370521" cy="23455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B5F14B-64E3-1406-3B8A-2DAD62260E74}"/>
              </a:ext>
            </a:extLst>
          </p:cNvPr>
          <p:cNvSpPr/>
          <p:nvPr/>
        </p:nvSpPr>
        <p:spPr>
          <a:xfrm>
            <a:off x="8223059" y="4945380"/>
            <a:ext cx="1370521" cy="16251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DA4ED9-FDD6-ED3F-C5F3-ABE1061B11D4}"/>
              </a:ext>
            </a:extLst>
          </p:cNvPr>
          <p:cNvSpPr/>
          <p:nvPr/>
        </p:nvSpPr>
        <p:spPr>
          <a:xfrm>
            <a:off x="8223059" y="5515562"/>
            <a:ext cx="1370521" cy="162512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3D23E3-C1FA-4B2D-A130-AC2F0FE4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746"/>
            <a:ext cx="9601200" cy="1485900"/>
          </a:xfrm>
        </p:spPr>
        <p:txBody>
          <a:bodyPr/>
          <a:lstStyle/>
          <a:p>
            <a:r>
              <a:rPr lang="en-US" dirty="0"/>
              <a:t>Exercise #2: Basic plots in ggplot2</a:t>
            </a: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E0E19A5-9190-40D3-BB60-54BF9EA818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A1242-D89A-4929-B482-3888BDFB4A31}"/>
              </a:ext>
            </a:extLst>
          </p:cNvPr>
          <p:cNvSpPr txBox="1"/>
          <p:nvPr/>
        </p:nvSpPr>
        <p:spPr>
          <a:xfrm>
            <a:off x="1216241" y="2627293"/>
            <a:ext cx="1041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your </a:t>
            </a:r>
            <a:r>
              <a:rPr lang="en-US" sz="2800" dirty="0" err="1"/>
              <a:t>RMarkdown</a:t>
            </a:r>
            <a:r>
              <a:rPr lang="en-US" sz="2800" dirty="0"/>
              <a:t> file, try out Exercise #2: plotting, changing </a:t>
            </a:r>
            <a:r>
              <a:rPr lang="en-US" sz="2800" dirty="0" err="1"/>
              <a:t>geom</a:t>
            </a:r>
            <a:r>
              <a:rPr lang="en-US" sz="2800" dirty="0"/>
              <a:t> functions, and changing mapping aesthetics in ggplot2! </a:t>
            </a:r>
          </a:p>
        </p:txBody>
      </p:sp>
    </p:spTree>
    <p:extLst>
      <p:ext uri="{BB962C8B-B14F-4D97-AF65-F5344CB8AC3E}">
        <p14:creationId xmlns:p14="http://schemas.microsoft.com/office/powerpoint/2010/main" val="3896191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Un-DEFAULTING your </a:t>
            </a:r>
            <a:r>
              <a:rPr lang="en-US" dirty="0" err="1"/>
              <a:t>ggplots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8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8B71C-DCB7-4B00-812A-F2BF3034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710909" cy="1485900"/>
          </a:xfrm>
        </p:spPr>
        <p:txBody>
          <a:bodyPr/>
          <a:lstStyle/>
          <a:p>
            <a:r>
              <a:rPr lang="en-US" dirty="0"/>
              <a:t>What makes good (biological) visualization?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6FD59BA-F1F8-4001-A7DA-A628C525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89808" y="1348848"/>
            <a:ext cx="11502192" cy="5515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51265D-E6BD-4AC8-BD68-8BEC89966862}"/>
              </a:ext>
            </a:extLst>
          </p:cNvPr>
          <p:cNvSpPr txBox="1"/>
          <p:nvPr/>
        </p:nvSpPr>
        <p:spPr>
          <a:xfrm>
            <a:off x="1219200" y="1597981"/>
            <a:ext cx="10250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3"/>
                </a:solidFill>
              </a:rPr>
              <a:t>Effective</a:t>
            </a:r>
            <a:r>
              <a:rPr lang="en-US" sz="3600" dirty="0"/>
              <a:t> – easily interpreted by users</a:t>
            </a:r>
          </a:p>
          <a:p>
            <a:pPr marL="342900" indent="-342900">
              <a:buAutoNum type="arabicParenR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Accurate</a:t>
            </a:r>
            <a:r>
              <a:rPr lang="en-US" sz="3600" dirty="0"/>
              <a:t> - sufficient for correct quantitative evaluation</a:t>
            </a:r>
          </a:p>
          <a:p>
            <a:pPr marL="342900" indent="-342900">
              <a:buAutoNum type="arabicParenR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5"/>
                </a:solidFill>
              </a:rPr>
              <a:t>Efficient</a:t>
            </a:r>
            <a:r>
              <a:rPr lang="en-US" sz="3600" dirty="0"/>
              <a:t> - quick and scientific understanding of biological data  </a:t>
            </a:r>
          </a:p>
          <a:p>
            <a:pPr marL="342900" indent="-342900">
              <a:buAutoNum type="arabicParenR" startAt="4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Aesthetics</a:t>
            </a:r>
            <a:r>
              <a:rPr lang="en-US" sz="3600" dirty="0"/>
              <a:t> - must not offend users’ senses</a:t>
            </a:r>
          </a:p>
          <a:p>
            <a:pPr marL="342900" indent="-342900">
              <a:buAutoNum type="arabicParenR" startAt="4"/>
            </a:pPr>
            <a:r>
              <a:rPr lang="en-US" sz="3600" dirty="0"/>
              <a:t>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Adaptable</a:t>
            </a:r>
            <a:r>
              <a:rPr lang="en-US" sz="3600" dirty="0"/>
              <a:t> - could be used in different occasions and different disciplines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B56137-823A-43F2-8F72-A2FBCC76D33F}"/>
              </a:ext>
            </a:extLst>
          </p:cNvPr>
          <p:cNvSpPr txBox="1"/>
          <p:nvPr/>
        </p:nvSpPr>
        <p:spPr>
          <a:xfrm>
            <a:off x="10372078" y="6416012"/>
            <a:ext cx="181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 et al. 2012</a:t>
            </a:r>
          </a:p>
        </p:txBody>
      </p:sp>
    </p:spTree>
    <p:extLst>
      <p:ext uri="{BB962C8B-B14F-4D97-AF65-F5344CB8AC3E}">
        <p14:creationId xmlns:p14="http://schemas.microsoft.com/office/powerpoint/2010/main" val="370371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2EA8-C610-498D-89B8-2B00FA67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/>
          <a:lstStyle/>
          <a:p>
            <a:r>
              <a:rPr lang="en-US" dirty="0"/>
              <a:t>ggplot2 is awesome, but…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9D6061-4F7D-439F-A408-28FAEDFF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750" y="1388905"/>
            <a:ext cx="7900900" cy="54024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200294-F560-45ED-9EFD-B3AA7DDB5FB5}"/>
              </a:ext>
            </a:extLst>
          </p:cNvPr>
          <p:cNvSpPr txBox="1">
            <a:spLocks/>
          </p:cNvSpPr>
          <p:nvPr/>
        </p:nvSpPr>
        <p:spPr>
          <a:xfrm>
            <a:off x="2221751" y="2568078"/>
            <a:ext cx="7900900" cy="805649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How do I un-default my plots?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B5DF1-0BAA-4538-9543-49CAE92329F8}"/>
              </a:ext>
            </a:extLst>
          </p:cNvPr>
          <p:cNvSpPr txBox="1"/>
          <p:nvPr/>
        </p:nvSpPr>
        <p:spPr>
          <a:xfrm>
            <a:off x="2221748" y="3530103"/>
            <a:ext cx="7900899" cy="193899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Change the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Change the color palette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Change the font</a:t>
            </a:r>
          </a:p>
        </p:txBody>
      </p:sp>
    </p:spTree>
    <p:extLst>
      <p:ext uri="{BB962C8B-B14F-4D97-AF65-F5344CB8AC3E}">
        <p14:creationId xmlns:p14="http://schemas.microsoft.com/office/powerpoint/2010/main" val="9577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Built-in themes can make a big difference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16EAC-57E9-4CC2-97B5-3F39EA7D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09825"/>
            <a:ext cx="4095439" cy="2800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1AA07-73AA-46DF-B4A9-8F150F9C1D73}"/>
              </a:ext>
            </a:extLst>
          </p:cNvPr>
          <p:cNvSpPr txBox="1"/>
          <p:nvPr/>
        </p:nvSpPr>
        <p:spPr>
          <a:xfrm>
            <a:off x="1371599" y="5448299"/>
            <a:ext cx="409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starwars</a:t>
            </a:r>
            <a:r>
              <a:rPr lang="en-US" dirty="0"/>
              <a:t>) + </a:t>
            </a:r>
            <a:r>
              <a:rPr lang="en-US" dirty="0" err="1"/>
              <a:t>geom_bar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(x = </a:t>
            </a:r>
            <a:r>
              <a:rPr lang="en-US" dirty="0" err="1"/>
              <a:t>hair_color</a:t>
            </a:r>
            <a:r>
              <a:rPr lang="en-US" dirty="0"/>
              <a:t>, fill = gender))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54BB94-62BE-4195-84A0-5F011D7C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83" y="1371076"/>
            <a:ext cx="2539014" cy="17328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BFDF08-0796-42E2-8576-B8BF0892552C}"/>
              </a:ext>
            </a:extLst>
          </p:cNvPr>
          <p:cNvCxnSpPr>
            <a:cxnSpLocks/>
          </p:cNvCxnSpPr>
          <p:nvPr/>
        </p:nvCxnSpPr>
        <p:spPr>
          <a:xfrm flipV="1">
            <a:off x="5600700" y="2290763"/>
            <a:ext cx="2939618" cy="2428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76661E-0D0F-4F10-BA71-81D2D2EC8295}"/>
              </a:ext>
            </a:extLst>
          </p:cNvPr>
          <p:cNvSpPr txBox="1"/>
          <p:nvPr/>
        </p:nvSpPr>
        <p:spPr>
          <a:xfrm rot="21318991">
            <a:off x="5022789" y="1932115"/>
            <a:ext cx="40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</a:t>
            </a:r>
            <a:r>
              <a:rPr lang="en-US" dirty="0" err="1"/>
              <a:t>theme_classic</a:t>
            </a:r>
            <a:r>
              <a:rPr lang="en-US" dirty="0"/>
              <a:t>()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8C43F9-BF84-4082-B00B-06E986CB8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481" y="3198164"/>
            <a:ext cx="2539015" cy="170289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63FF52-D762-42C0-98BE-F86078707738}"/>
              </a:ext>
            </a:extLst>
          </p:cNvPr>
          <p:cNvCxnSpPr>
            <a:cxnSpLocks/>
          </p:cNvCxnSpPr>
          <p:nvPr/>
        </p:nvCxnSpPr>
        <p:spPr>
          <a:xfrm>
            <a:off x="5600451" y="3659030"/>
            <a:ext cx="2939867" cy="3270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744067-3CFB-44A2-9D54-22F0F0C3EF9E}"/>
              </a:ext>
            </a:extLst>
          </p:cNvPr>
          <p:cNvSpPr txBox="1"/>
          <p:nvPr/>
        </p:nvSpPr>
        <p:spPr>
          <a:xfrm rot="409658">
            <a:off x="5130800" y="3406251"/>
            <a:ext cx="40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</a:t>
            </a:r>
            <a:r>
              <a:rPr lang="en-US" dirty="0" err="1"/>
              <a:t>theme_minimal</a:t>
            </a:r>
            <a:r>
              <a:rPr lang="en-US" dirty="0"/>
              <a:t>()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B2FA7B-1665-4F22-8EAB-54EEE0072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481" y="5024807"/>
            <a:ext cx="2539015" cy="17374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B45365-39E6-4752-A7A5-FEE1754D54EB}"/>
              </a:ext>
            </a:extLst>
          </p:cNvPr>
          <p:cNvCxnSpPr>
            <a:cxnSpLocks/>
          </p:cNvCxnSpPr>
          <p:nvPr/>
        </p:nvCxnSpPr>
        <p:spPr>
          <a:xfrm>
            <a:off x="5600326" y="5046652"/>
            <a:ext cx="2939992" cy="8468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71214C-C630-46F0-82A5-B66BE81C261A}"/>
              </a:ext>
            </a:extLst>
          </p:cNvPr>
          <p:cNvSpPr txBox="1"/>
          <p:nvPr/>
        </p:nvSpPr>
        <p:spPr>
          <a:xfrm rot="1016092">
            <a:off x="5075246" y="5025507"/>
            <a:ext cx="409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 </a:t>
            </a:r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02029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Customization with the + theme()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D62F8-CDC9-D099-FEFC-54F456846F9F}"/>
              </a:ext>
            </a:extLst>
          </p:cNvPr>
          <p:cNvSpPr txBox="1"/>
          <p:nvPr/>
        </p:nvSpPr>
        <p:spPr>
          <a:xfrm>
            <a:off x="1262848" y="2170708"/>
            <a:ext cx="10413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I...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the font?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the background color?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Space my tick marks differently?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Rotate my axis labels?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how the legend looks?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Etc...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endParaRPr lang="en-US" sz="2800" dirty="0"/>
          </a:p>
        </p:txBody>
      </p:sp>
      <p:pic>
        <p:nvPicPr>
          <p:cNvPr id="4" name="Picture 3" descr="A box of cereal with colorful balls&#10;&#10;Description automatically generated">
            <a:extLst>
              <a:ext uri="{FF2B5EF4-FFF2-40B4-BE49-F238E27FC236}">
                <a16:creationId xmlns:a16="http://schemas.microsoft.com/office/drawing/2014/main" id="{C6EDD4EA-794B-4185-5CB4-705AFC250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5" r="19018" b="38253"/>
          <a:stretch/>
        </p:blipFill>
        <p:spPr>
          <a:xfrm>
            <a:off x="7546020" y="2171700"/>
            <a:ext cx="4243526" cy="4234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36A6C-EA3C-6B0C-640E-CE288E45AB8B}"/>
              </a:ext>
            </a:extLst>
          </p:cNvPr>
          <p:cNvSpPr txBox="1"/>
          <p:nvPr/>
        </p:nvSpPr>
        <p:spPr>
          <a:xfrm rot="21022076">
            <a:off x="8204508" y="4955027"/>
            <a:ext cx="3293615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theme()</a:t>
            </a:r>
          </a:p>
        </p:txBody>
      </p:sp>
    </p:spTree>
    <p:extLst>
      <p:ext uri="{BB962C8B-B14F-4D97-AF65-F5344CB8AC3E}">
        <p14:creationId xmlns:p14="http://schemas.microsoft.com/office/powerpoint/2010/main" val="21022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Changing the font with theme()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4893A-BE93-4B83-8F50-C767D311DF77}"/>
              </a:ext>
            </a:extLst>
          </p:cNvPr>
          <p:cNvSpPr txBox="1"/>
          <p:nvPr/>
        </p:nvSpPr>
        <p:spPr>
          <a:xfrm>
            <a:off x="704295" y="1587346"/>
            <a:ext cx="1148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 theme(text=</a:t>
            </a:r>
            <a:r>
              <a:rPr lang="en-US" sz="2400" dirty="0" err="1"/>
              <a:t>element_text</a:t>
            </a:r>
            <a:r>
              <a:rPr lang="en-US" sz="2400" dirty="0"/>
              <a:t>(size=16,  family="Comic Sans MS"))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80C8A-EA01-4135-9FA7-35631809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93" y="2171700"/>
            <a:ext cx="6815414" cy="43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3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Switching up the color palette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E3831-DA95-4133-8573-DE881B5E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29" y="1500890"/>
            <a:ext cx="5426993" cy="512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70DBF-FD21-46E7-8244-E54323AA047D}"/>
              </a:ext>
            </a:extLst>
          </p:cNvPr>
          <p:cNvSpPr txBox="1"/>
          <p:nvPr/>
        </p:nvSpPr>
        <p:spPr>
          <a:xfrm>
            <a:off x="6547081" y="1502178"/>
            <a:ext cx="542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scale_fill_manual</a:t>
            </a:r>
            <a:r>
              <a:rPr lang="en-US" sz="2400" b="1" dirty="0"/>
              <a:t>(</a:t>
            </a:r>
            <a:r>
              <a:rPr lang="en-US" sz="2400" dirty="0"/>
              <a:t>values = c("red", "</a:t>
            </a:r>
            <a:r>
              <a:rPr lang="en-US" sz="2400" dirty="0" err="1"/>
              <a:t>darkred</a:t>
            </a:r>
            <a:r>
              <a:rPr lang="en-US" sz="2400" dirty="0"/>
              <a:t>", "purple", "cyan"))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27ACD-8EFD-4DD7-B58F-DEE38818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65" y="2491490"/>
            <a:ext cx="5037624" cy="34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8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Watch out for color vs. fill…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70DBF-FD21-46E7-8244-E54323AA047D}"/>
              </a:ext>
            </a:extLst>
          </p:cNvPr>
          <p:cNvSpPr txBox="1"/>
          <p:nvPr/>
        </p:nvSpPr>
        <p:spPr>
          <a:xfrm>
            <a:off x="863692" y="1431151"/>
            <a:ext cx="542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scale_fill_manual</a:t>
            </a:r>
            <a:r>
              <a:rPr lang="en-US" sz="2400" b="1" dirty="0"/>
              <a:t>(</a:t>
            </a:r>
            <a:r>
              <a:rPr lang="en-US" sz="2400" dirty="0"/>
              <a:t>values = c("red", "</a:t>
            </a:r>
            <a:r>
              <a:rPr lang="en-US" sz="2400" dirty="0" err="1"/>
              <a:t>darkred</a:t>
            </a:r>
            <a:r>
              <a:rPr lang="en-US" sz="2400" dirty="0"/>
              <a:t>", "purple", "cyan"))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27ACD-8EFD-4DD7-B58F-DEE38818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76" y="2420463"/>
            <a:ext cx="5037624" cy="34371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6C2629-C7E8-4572-8468-C3C21CE96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64" y="2420462"/>
            <a:ext cx="5044327" cy="3437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42B3E-8B46-4DA4-9694-EB3E19731CFD}"/>
              </a:ext>
            </a:extLst>
          </p:cNvPr>
          <p:cNvSpPr txBox="1"/>
          <p:nvPr/>
        </p:nvSpPr>
        <p:spPr>
          <a:xfrm>
            <a:off x="6618303" y="1431151"/>
            <a:ext cx="5426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scale_color_manual</a:t>
            </a:r>
            <a:r>
              <a:rPr lang="en-US" sz="2400" b="1" dirty="0"/>
              <a:t>(</a:t>
            </a:r>
            <a:r>
              <a:rPr lang="en-US" sz="2400" dirty="0"/>
              <a:t>values = c("red", "</a:t>
            </a:r>
            <a:r>
              <a:rPr lang="en-US" sz="2400" dirty="0" err="1"/>
              <a:t>darkred</a:t>
            </a:r>
            <a:r>
              <a:rPr lang="en-US" sz="2400" dirty="0"/>
              <a:t>", "purple", "cyan"))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F322-7E75-4F9E-85DF-C7891FF376B7}"/>
              </a:ext>
            </a:extLst>
          </p:cNvPr>
          <p:cNvSpPr txBox="1"/>
          <p:nvPr/>
        </p:nvSpPr>
        <p:spPr>
          <a:xfrm>
            <a:off x="1058376" y="5930281"/>
            <a:ext cx="10719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Fill = bars, tiles, shapes, etc.</a:t>
            </a:r>
          </a:p>
          <a:p>
            <a:pPr algn="ctr"/>
            <a:r>
              <a:rPr lang="en-US" sz="2400" dirty="0"/>
              <a:t>Color = lines, points, outlines, etc.</a:t>
            </a:r>
          </a:p>
        </p:txBody>
      </p:sp>
    </p:spTree>
    <p:extLst>
      <p:ext uri="{BB962C8B-B14F-4D97-AF65-F5344CB8AC3E}">
        <p14:creationId xmlns:p14="http://schemas.microsoft.com/office/powerpoint/2010/main" val="30401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Un-GGPLOTTING your </a:t>
            </a:r>
            <a:r>
              <a:rPr lang="en-US" dirty="0" err="1"/>
              <a:t>ggplots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6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When we need to get ungrammatical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3519F-0F87-3C51-BF47-6A5CEA0E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74307"/>
            <a:ext cx="3102291" cy="4906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6D517-AF13-2D40-E96C-B1C41F9E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42" y="2917424"/>
            <a:ext cx="6786562" cy="19260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348B69-C87B-0ADB-569E-B1C8084DA092}"/>
              </a:ext>
            </a:extLst>
          </p:cNvPr>
          <p:cNvSpPr/>
          <p:nvPr/>
        </p:nvSpPr>
        <p:spPr>
          <a:xfrm>
            <a:off x="10157461" y="3408914"/>
            <a:ext cx="1306830" cy="2857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AC90C-EA58-0927-B32C-9DDE6C44DA4A}"/>
              </a:ext>
            </a:extLst>
          </p:cNvPr>
          <p:cNvSpPr/>
          <p:nvPr/>
        </p:nvSpPr>
        <p:spPr>
          <a:xfrm>
            <a:off x="4838701" y="3645134"/>
            <a:ext cx="1211579" cy="28575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87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A few useful </a:t>
            </a:r>
            <a:r>
              <a:rPr lang="en-US" dirty="0" err="1"/>
              <a:t>ggplot</a:t>
            </a:r>
            <a:r>
              <a:rPr lang="en-US" dirty="0"/>
              <a:t> extensions</a:t>
            </a:r>
          </a:p>
        </p:txBody>
      </p:sp>
      <p:pic>
        <p:nvPicPr>
          <p:cNvPr id="3" name="Picture 2" descr="A map of a contour&#10;&#10;Description automatically generated">
            <a:extLst>
              <a:ext uri="{FF2B5EF4-FFF2-40B4-BE49-F238E27FC236}">
                <a16:creationId xmlns:a16="http://schemas.microsoft.com/office/drawing/2014/main" id="{4184C29A-BBDE-3958-5D80-E9A56924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53" y="2950379"/>
            <a:ext cx="3463143" cy="2473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D1AF6-7F5E-C9DF-6B6B-C1E1E9938110}"/>
              </a:ext>
            </a:extLst>
          </p:cNvPr>
          <p:cNvSpPr txBox="1"/>
          <p:nvPr/>
        </p:nvSpPr>
        <p:spPr>
          <a:xfrm>
            <a:off x="1066353" y="1870363"/>
            <a:ext cx="3463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ggnewscale</a:t>
            </a:r>
            <a:endParaRPr lang="en-US" sz="2400" dirty="0"/>
          </a:p>
          <a:p>
            <a:pPr algn="ctr"/>
            <a:r>
              <a:rPr lang="en-US" dirty="0"/>
              <a:t>Multiple color scales per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FDE0-DC18-F3C3-2117-6A50A12C164C}"/>
              </a:ext>
            </a:extLst>
          </p:cNvPr>
          <p:cNvSpPr txBox="1"/>
          <p:nvPr/>
        </p:nvSpPr>
        <p:spPr>
          <a:xfrm>
            <a:off x="1066353" y="5707803"/>
            <a:ext cx="3463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https://eliocamp.github.io/ggnewscale/</a:t>
            </a:r>
            <a:endParaRPr lang="en-US" sz="14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06D6C-2FEF-D5E5-946C-F4AAB930B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048" y="2950379"/>
            <a:ext cx="3423128" cy="2473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8B3590-1217-1A99-090D-7BBC4DF596E8}"/>
              </a:ext>
            </a:extLst>
          </p:cNvPr>
          <p:cNvSpPr txBox="1"/>
          <p:nvPr/>
        </p:nvSpPr>
        <p:spPr>
          <a:xfrm>
            <a:off x="5007048" y="1617702"/>
            <a:ext cx="3423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ggthemes</a:t>
            </a:r>
            <a:r>
              <a:rPr lang="en-US" sz="2400" dirty="0"/>
              <a:t>, </a:t>
            </a:r>
            <a:r>
              <a:rPr lang="en-US" sz="2400" dirty="0" err="1"/>
              <a:t>ggthemr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 err="1"/>
              <a:t>hrbrthemes</a:t>
            </a:r>
            <a:endParaRPr lang="en-US" sz="2400" dirty="0"/>
          </a:p>
          <a:p>
            <a:pPr algn="ctr"/>
            <a:r>
              <a:rPr lang="en-US" dirty="0"/>
              <a:t>Many additional themes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4559E-12DF-743D-D4BC-C39C4688915E}"/>
              </a:ext>
            </a:extLst>
          </p:cNvPr>
          <p:cNvSpPr txBox="1"/>
          <p:nvPr/>
        </p:nvSpPr>
        <p:spPr>
          <a:xfrm>
            <a:off x="5007048" y="5527964"/>
            <a:ext cx="34231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https://yutannihilation.github.io/allYourFigureAreBelongToUs/ggthemes/</a:t>
            </a:r>
            <a:endParaRPr lang="en-US" sz="1400" dirty="0"/>
          </a:p>
          <a:p>
            <a:pPr algn="ctr"/>
            <a:r>
              <a:rPr lang="en-US" sz="1400" dirty="0">
                <a:hlinkClick r:id="rId7"/>
              </a:rPr>
              <a:t>https://github.com/Mikata-Project/ggthemr</a:t>
            </a:r>
            <a:endParaRPr lang="en-US" sz="1400" dirty="0"/>
          </a:p>
          <a:p>
            <a:pPr algn="ctr"/>
            <a:r>
              <a:rPr lang="en-US" sz="1400" dirty="0">
                <a:hlinkClick r:id="rId8"/>
              </a:rPr>
              <a:t>https://github.com/hrbrmstr/hrbrthemes</a:t>
            </a:r>
            <a:endParaRPr lang="en-US" sz="1400" dirty="0"/>
          </a:p>
          <a:p>
            <a:pPr algn="ctr"/>
            <a:endParaRPr lang="en-US" sz="1400" dirty="0"/>
          </a:p>
          <a:p>
            <a:endParaRPr lang="en-US" dirty="0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CADADCB-F774-D35B-7FC6-A945C4E251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10"/>
          <a:stretch/>
        </p:blipFill>
        <p:spPr>
          <a:xfrm>
            <a:off x="8821881" y="2950379"/>
            <a:ext cx="2745723" cy="2475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D5A426-7DE2-A5D9-609A-52EFF68681F3}"/>
              </a:ext>
            </a:extLst>
          </p:cNvPr>
          <p:cNvSpPr txBox="1"/>
          <p:nvPr/>
        </p:nvSpPr>
        <p:spPr>
          <a:xfrm>
            <a:off x="8463170" y="1870363"/>
            <a:ext cx="3463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ggrepel</a:t>
            </a:r>
            <a:endParaRPr lang="en-US" sz="2400" dirty="0"/>
          </a:p>
          <a:p>
            <a:pPr algn="ctr"/>
            <a:r>
              <a:rPr lang="en-US" dirty="0"/>
              <a:t>Non-overlapping 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DDD21-C836-6148-8E4A-75E81E56413B}"/>
              </a:ext>
            </a:extLst>
          </p:cNvPr>
          <p:cNvSpPr txBox="1"/>
          <p:nvPr/>
        </p:nvSpPr>
        <p:spPr>
          <a:xfrm>
            <a:off x="8821881" y="5707803"/>
            <a:ext cx="2745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10"/>
              </a:rPr>
              <a:t>https://cran.r-project.org/web/packages/ggrepel/vignettes/ggrepel.html</a:t>
            </a:r>
            <a:endParaRPr lang="en-US" sz="1400" dirty="0"/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804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also...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E445-2598-ECCA-C57D-0E9907DCC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 err="1"/>
              <a:t>ggblanket</a:t>
            </a:r>
            <a:r>
              <a:rPr lang="en-US" sz="2400" b="1" dirty="0"/>
              <a:t>/</a:t>
            </a:r>
            <a:r>
              <a:rPr lang="en-US" sz="2400" b="1" dirty="0" err="1"/>
              <a:t>ggcharts</a:t>
            </a:r>
            <a:r>
              <a:rPr lang="en-US" sz="2400" b="1" dirty="0"/>
              <a:t>/</a:t>
            </a:r>
            <a:r>
              <a:rPr lang="en-US" sz="2400" b="1" dirty="0" err="1"/>
              <a:t>ggpubr</a:t>
            </a:r>
            <a:r>
              <a:rPr lang="en-US" sz="2400" b="1" dirty="0"/>
              <a:t>: </a:t>
            </a:r>
            <a:r>
              <a:rPr lang="en-US" sz="2400" dirty="0"/>
              <a:t>Simplify </a:t>
            </a:r>
            <a:r>
              <a:rPr lang="en-US" sz="2400" dirty="0" err="1"/>
              <a:t>ggplot</a:t>
            </a:r>
            <a:r>
              <a:rPr lang="en-US" sz="2400" dirty="0"/>
              <a:t> plotting</a:t>
            </a:r>
          </a:p>
          <a:p>
            <a:r>
              <a:rPr lang="en-US" sz="2400" b="1" dirty="0" err="1"/>
              <a:t>gghighlight</a:t>
            </a:r>
            <a:r>
              <a:rPr lang="en-US" sz="2400" b="1" dirty="0"/>
              <a:t>: </a:t>
            </a:r>
            <a:r>
              <a:rPr lang="en-US" sz="2400" dirty="0"/>
              <a:t>Easily highlight a category/observation</a:t>
            </a:r>
          </a:p>
          <a:p>
            <a:r>
              <a:rPr lang="en-US" sz="2400" b="1" dirty="0" err="1"/>
              <a:t>ggtree</a:t>
            </a:r>
            <a:r>
              <a:rPr lang="en-US" sz="2400" b="1" dirty="0"/>
              <a:t>/</a:t>
            </a:r>
            <a:r>
              <a:rPr lang="en-US" sz="2400" b="1" dirty="0" err="1"/>
              <a:t>ggdendro</a:t>
            </a:r>
            <a:r>
              <a:rPr lang="en-US" sz="2400" b="1" dirty="0"/>
              <a:t>: </a:t>
            </a:r>
            <a:r>
              <a:rPr lang="en-US" sz="2400" dirty="0"/>
              <a:t>Phylogenetic trees and dendrograms</a:t>
            </a:r>
          </a:p>
          <a:p>
            <a:r>
              <a:rPr lang="en-US" sz="2400" b="1" dirty="0" err="1"/>
              <a:t>ggraph</a:t>
            </a:r>
            <a:r>
              <a:rPr lang="en-US" sz="2400" b="1" dirty="0"/>
              <a:t>: </a:t>
            </a:r>
            <a:r>
              <a:rPr lang="en-US" sz="2400" dirty="0"/>
              <a:t>Visualize networks</a:t>
            </a:r>
          </a:p>
          <a:p>
            <a:r>
              <a:rPr lang="en-US" sz="2400" b="1" dirty="0" err="1"/>
              <a:t>ggridges</a:t>
            </a:r>
            <a:r>
              <a:rPr lang="en-US" sz="2400" b="1" dirty="0"/>
              <a:t>: </a:t>
            </a:r>
            <a:r>
              <a:rPr lang="en-US" sz="2400" dirty="0"/>
              <a:t>Ridge plots </a:t>
            </a:r>
          </a:p>
          <a:p>
            <a:r>
              <a:rPr lang="en-US" sz="2400" b="1" dirty="0" err="1"/>
              <a:t>gganimate</a:t>
            </a:r>
            <a:r>
              <a:rPr lang="en-US" sz="2400" b="1" dirty="0"/>
              <a:t>: </a:t>
            </a:r>
            <a:r>
              <a:rPr lang="en-US" sz="2400" dirty="0"/>
              <a:t>Animated plots</a:t>
            </a:r>
          </a:p>
          <a:p>
            <a:r>
              <a:rPr lang="en-US" sz="2400" b="1" dirty="0" err="1"/>
              <a:t>ggiraph</a:t>
            </a:r>
            <a:r>
              <a:rPr lang="en-US" sz="2400" b="1" dirty="0"/>
              <a:t>/</a:t>
            </a:r>
            <a:r>
              <a:rPr lang="en-US" sz="2400" b="1" dirty="0" err="1"/>
              <a:t>plotly</a:t>
            </a:r>
            <a:r>
              <a:rPr lang="en-US" sz="2400" b="1" dirty="0"/>
              <a:t>: </a:t>
            </a:r>
            <a:r>
              <a:rPr lang="en-US" sz="2400" dirty="0"/>
              <a:t>Interactive plots</a:t>
            </a:r>
          </a:p>
          <a:p>
            <a:r>
              <a:rPr lang="en-US" sz="2400" dirty="0"/>
              <a:t>...and more!</a:t>
            </a:r>
          </a:p>
        </p:txBody>
      </p:sp>
    </p:spTree>
    <p:extLst>
      <p:ext uri="{BB962C8B-B14F-4D97-AF65-F5344CB8AC3E}">
        <p14:creationId xmlns:p14="http://schemas.microsoft.com/office/powerpoint/2010/main" val="329542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</p:spTree>
    <p:extLst>
      <p:ext uri="{BB962C8B-B14F-4D97-AF65-F5344CB8AC3E}">
        <p14:creationId xmlns:p14="http://schemas.microsoft.com/office/powerpoint/2010/main" val="33684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ECEB4F-DC80-4F14-AE88-0CADE361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96004" cy="1485900"/>
          </a:xfrm>
        </p:spPr>
        <p:txBody>
          <a:bodyPr/>
          <a:lstStyle/>
          <a:p>
            <a:r>
              <a:rPr lang="en-US" dirty="0"/>
              <a:t>Bored of </a:t>
            </a:r>
            <a:r>
              <a:rPr lang="en-US" dirty="0" err="1"/>
              <a:t>ggplot’s</a:t>
            </a:r>
            <a:r>
              <a:rPr lang="en-US" dirty="0"/>
              <a:t> built-in color schemes?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4893A-BE93-4B83-8F50-C767D311DF77}"/>
              </a:ext>
            </a:extLst>
          </p:cNvPr>
          <p:cNvSpPr txBox="1"/>
          <p:nvPr/>
        </p:nvSpPr>
        <p:spPr>
          <a:xfrm>
            <a:off x="2720921" y="1552575"/>
            <a:ext cx="10196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 of color scheme packages – I like </a:t>
            </a:r>
            <a:r>
              <a:rPr lang="en-US" sz="2400" b="1" dirty="0" err="1"/>
              <a:t>colorspace</a:t>
            </a:r>
            <a:endParaRPr lang="en-US" sz="2400" b="1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 err="1"/>
              <a:t>choose_palette</a:t>
            </a:r>
            <a:r>
              <a:rPr lang="en-US" sz="2400" b="1" dirty="0"/>
              <a:t>() </a:t>
            </a:r>
            <a:r>
              <a:rPr lang="en-US" sz="2400" dirty="0"/>
              <a:t>opens up color 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EE5E8-8F42-4D21-9F22-49B4B5E4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35284"/>
            <a:ext cx="2698642" cy="510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5565D-9A91-4EDA-B45A-CC5BE4BF6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263" y="4091414"/>
            <a:ext cx="3120660" cy="1823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D22AC-1EF8-4809-A5E2-B61B4660E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08" y="3429000"/>
            <a:ext cx="3132091" cy="31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64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388EF19-E21A-AA5C-78E4-809789F3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26" y="5197613"/>
            <a:ext cx="2311545" cy="1376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66949C-5522-CA10-CD90-86DE24C1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426" y="3322175"/>
            <a:ext cx="2311543" cy="1376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accessibility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1F86B-2CEB-F89D-237E-D9180086D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52" y="1986658"/>
            <a:ext cx="4714875" cy="1076325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3EE35E1-6CC8-3C4A-77E8-ED4FE0BEDE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9E5A6-AD42-BE12-45E1-E29815A1A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52" y="3062983"/>
            <a:ext cx="4714875" cy="2814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C612F-7ED5-2594-811E-6D2AA2AC3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428" y="1497118"/>
            <a:ext cx="2311543" cy="1375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A9DDCC-309F-A460-64E7-ECE4DA5C4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673" y="2537662"/>
            <a:ext cx="5448300" cy="5905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C0F1FC4-B63B-7C86-6E9B-C11595DE84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673" y="4344303"/>
            <a:ext cx="5438775" cy="571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8446CD-52D5-A6B6-60B6-9B6CBD06E61C}"/>
              </a:ext>
            </a:extLst>
          </p:cNvPr>
          <p:cNvSpPr txBox="1"/>
          <p:nvPr/>
        </p:nvSpPr>
        <p:spPr>
          <a:xfrm>
            <a:off x="9309823" y="1846987"/>
            <a:ext cx="22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deutan</a:t>
            </a:r>
            <a:r>
              <a:rPr lang="en-US" sz="3200" dirty="0"/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708D2-1ED7-9D03-645A-260C3869025F}"/>
              </a:ext>
            </a:extLst>
          </p:cNvPr>
          <p:cNvSpPr txBox="1"/>
          <p:nvPr/>
        </p:nvSpPr>
        <p:spPr>
          <a:xfrm>
            <a:off x="9309823" y="3718079"/>
            <a:ext cx="22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protan</a:t>
            </a:r>
            <a:r>
              <a:rPr lang="en-US" sz="3200" dirty="0"/>
              <a:t>()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874ECE7-B169-A18E-9E4F-A0A36288D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525" y="6210300"/>
            <a:ext cx="5705475" cy="647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FCC134-3894-8719-8B4C-2EFFC7673F75}"/>
              </a:ext>
            </a:extLst>
          </p:cNvPr>
          <p:cNvSpPr txBox="1"/>
          <p:nvPr/>
        </p:nvSpPr>
        <p:spPr>
          <a:xfrm>
            <a:off x="9339262" y="5398005"/>
            <a:ext cx="2286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tritan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600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plots with patchwork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45157-1F46-944B-5582-65BE9CEBD974}"/>
              </a:ext>
            </a:extLst>
          </p:cNvPr>
          <p:cNvSpPr txBox="1"/>
          <p:nvPr/>
        </p:nvSpPr>
        <p:spPr>
          <a:xfrm>
            <a:off x="1265795" y="4449744"/>
            <a:ext cx="4230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great tool for sticking plots together, adding insets and labels, and more!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8B1B35-C102-71A4-9209-9C944287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62" y="1526364"/>
            <a:ext cx="5446418" cy="4437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30A0E-8794-BCBC-74D3-A6993C621658}"/>
              </a:ext>
            </a:extLst>
          </p:cNvPr>
          <p:cNvSpPr txBox="1"/>
          <p:nvPr/>
        </p:nvSpPr>
        <p:spPr>
          <a:xfrm>
            <a:off x="6290362" y="5963855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cj_battey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93A3D-E5CA-E430-7F1B-D4A41B2F0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09"/>
          <a:stretch/>
        </p:blipFill>
        <p:spPr>
          <a:xfrm>
            <a:off x="1057267" y="2268518"/>
            <a:ext cx="4647604" cy="20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39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plots with patchwork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8A69B-87F2-B844-2C86-568435C8A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428750"/>
            <a:ext cx="9163050" cy="220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963F66-0F5C-4CF2-03AF-3C4372691749}"/>
              </a:ext>
            </a:extLst>
          </p:cNvPr>
          <p:cNvSpPr/>
          <p:nvPr/>
        </p:nvSpPr>
        <p:spPr>
          <a:xfrm>
            <a:off x="1809751" y="3282833"/>
            <a:ext cx="909066" cy="29233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C9323-84F3-D1AA-B34D-4FF7CA8C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717" y="3746527"/>
            <a:ext cx="4274283" cy="2899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1E078-FE79-FD2D-CF94-D7D75A3DBB17}"/>
              </a:ext>
            </a:extLst>
          </p:cNvPr>
          <p:cNvSpPr txBox="1"/>
          <p:nvPr/>
        </p:nvSpPr>
        <p:spPr>
          <a:xfrm>
            <a:off x="6493397" y="3746527"/>
            <a:ext cx="5220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+ to add multiple plots together</a:t>
            </a:r>
          </a:p>
          <a:p>
            <a:endParaRPr lang="en-US" dirty="0"/>
          </a:p>
          <a:p>
            <a:r>
              <a:rPr lang="en-US" dirty="0"/>
              <a:t>Want a different number of rows/columns? Use:</a:t>
            </a:r>
          </a:p>
          <a:p>
            <a:endParaRPr lang="en-US" dirty="0"/>
          </a:p>
          <a:p>
            <a:r>
              <a:rPr lang="en-US" dirty="0"/>
              <a:t>p1 + p2 </a:t>
            </a:r>
            <a:r>
              <a:rPr lang="en-US" b="1" dirty="0"/>
              <a:t>+ </a:t>
            </a:r>
            <a:r>
              <a:rPr lang="en-US" b="1" dirty="0" err="1"/>
              <a:t>plot_layout</a:t>
            </a:r>
            <a:r>
              <a:rPr lang="en-US" b="1" dirty="0"/>
              <a:t>(</a:t>
            </a:r>
            <a:r>
              <a:rPr lang="en-US" b="1" dirty="0" err="1"/>
              <a:t>ncol</a:t>
            </a:r>
            <a:r>
              <a:rPr lang="en-US" b="1" dirty="0"/>
              <a:t> = 2)</a:t>
            </a:r>
          </a:p>
          <a:p>
            <a:endParaRPr lang="en-US" dirty="0"/>
          </a:p>
          <a:p>
            <a:r>
              <a:rPr lang="en-US" dirty="0"/>
              <a:t>p1 + p2 </a:t>
            </a:r>
            <a:r>
              <a:rPr lang="en-US" b="1" dirty="0"/>
              <a:t>+ </a:t>
            </a:r>
            <a:r>
              <a:rPr lang="en-US" b="1" dirty="0" err="1"/>
              <a:t>plot_layout</a:t>
            </a:r>
            <a:r>
              <a:rPr lang="en-US" b="1" dirty="0"/>
              <a:t>(</a:t>
            </a:r>
            <a:r>
              <a:rPr lang="en-US" b="1" dirty="0" err="1"/>
              <a:t>nrow</a:t>
            </a:r>
            <a:r>
              <a:rPr lang="en-US" b="1" dirty="0"/>
              <a:t> = 2)</a:t>
            </a:r>
          </a:p>
        </p:txBody>
      </p:sp>
    </p:spTree>
    <p:extLst>
      <p:ext uri="{BB962C8B-B14F-4D97-AF65-F5344CB8AC3E}">
        <p14:creationId xmlns:p14="http://schemas.microsoft.com/office/powerpoint/2010/main" val="122519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E0B96-7E3C-6AE0-9816-D9F6F624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548638"/>
            <a:ext cx="9201150" cy="1685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plots with patchwork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63F66-0F5C-4CF2-03AF-3C4372691749}"/>
              </a:ext>
            </a:extLst>
          </p:cNvPr>
          <p:cNvSpPr/>
          <p:nvPr/>
        </p:nvSpPr>
        <p:spPr>
          <a:xfrm>
            <a:off x="1619250" y="2518904"/>
            <a:ext cx="1780210" cy="574430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95F4E9-6B0D-AA4D-ECDC-73A222416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61" y="2518904"/>
            <a:ext cx="5812286" cy="3965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24A81-85AE-D4F0-3B80-EABBB0429122}"/>
              </a:ext>
            </a:extLst>
          </p:cNvPr>
          <p:cNvSpPr txBox="1"/>
          <p:nvPr/>
        </p:nvSpPr>
        <p:spPr>
          <a:xfrm>
            <a:off x="1127205" y="4115097"/>
            <a:ext cx="251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| for columns</a:t>
            </a:r>
          </a:p>
          <a:p>
            <a:endParaRPr lang="en-US" dirty="0"/>
          </a:p>
          <a:p>
            <a:r>
              <a:rPr lang="en-US" dirty="0"/>
              <a:t>Use / for rows</a:t>
            </a:r>
          </a:p>
        </p:txBody>
      </p:sp>
    </p:spTree>
    <p:extLst>
      <p:ext uri="{BB962C8B-B14F-4D97-AF65-F5344CB8AC3E}">
        <p14:creationId xmlns:p14="http://schemas.microsoft.com/office/powerpoint/2010/main" val="217065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 inset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89BD-96BB-EF41-5483-DE3910C7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84" y="1407967"/>
            <a:ext cx="9562832" cy="566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41BC9-3FB4-3911-8EE1-A9BF18C20EAE}"/>
              </a:ext>
            </a:extLst>
          </p:cNvPr>
          <p:cNvSpPr/>
          <p:nvPr/>
        </p:nvSpPr>
        <p:spPr>
          <a:xfrm>
            <a:off x="1951759" y="1527462"/>
            <a:ext cx="2017568" cy="42602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with black dots&#10;&#10;Description automatically generated">
            <a:extLst>
              <a:ext uri="{FF2B5EF4-FFF2-40B4-BE49-F238E27FC236}">
                <a16:creationId xmlns:a16="http://schemas.microsoft.com/office/drawing/2014/main" id="{A226A400-846C-91E3-4F41-038A6905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25" y="2171700"/>
            <a:ext cx="6667549" cy="41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1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43E77-945C-0924-5267-F3AA4FE9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b="9337"/>
          <a:stretch/>
        </p:blipFill>
        <p:spPr>
          <a:xfrm>
            <a:off x="1619250" y="1428750"/>
            <a:ext cx="9201150" cy="1917123"/>
          </a:xfrm>
          <a:prstGeom prst="rect">
            <a:avLst/>
          </a:prstGeom>
        </p:spPr>
      </p:pic>
      <p:pic>
        <p:nvPicPr>
          <p:cNvPr id="10" name="Picture 9" descr="A graph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E912F4E3-0441-CEAD-B173-7FC767B5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95" y="3163834"/>
            <a:ext cx="5730610" cy="35406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35EE08-AA37-EA44-2C2A-E00EF6889259}"/>
              </a:ext>
            </a:extLst>
          </p:cNvPr>
          <p:cNvSpPr/>
          <p:nvPr/>
        </p:nvSpPr>
        <p:spPr>
          <a:xfrm>
            <a:off x="2866159" y="1958687"/>
            <a:ext cx="1724891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08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43E77-945C-0924-5267-F3AA4FE9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b="9337"/>
          <a:stretch/>
        </p:blipFill>
        <p:spPr>
          <a:xfrm>
            <a:off x="1619250" y="1428750"/>
            <a:ext cx="9201150" cy="1917123"/>
          </a:xfrm>
          <a:prstGeom prst="rect">
            <a:avLst/>
          </a:prstGeom>
        </p:spPr>
      </p:pic>
      <p:pic>
        <p:nvPicPr>
          <p:cNvPr id="10" name="Picture 9" descr="A graph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E912F4E3-0441-CEAD-B173-7FC767B5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95" y="3163834"/>
            <a:ext cx="5730610" cy="35406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2D86A3-C1D8-87CB-8EB8-3889A89C5514}"/>
              </a:ext>
            </a:extLst>
          </p:cNvPr>
          <p:cNvSpPr/>
          <p:nvPr/>
        </p:nvSpPr>
        <p:spPr>
          <a:xfrm>
            <a:off x="1851313" y="2212397"/>
            <a:ext cx="617567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65B0A-1AA9-176A-08AE-B5444D12A050}"/>
              </a:ext>
            </a:extLst>
          </p:cNvPr>
          <p:cNvSpPr/>
          <p:nvPr/>
        </p:nvSpPr>
        <p:spPr>
          <a:xfrm>
            <a:off x="1851140" y="2525424"/>
            <a:ext cx="86920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C1FB8-0710-FDC9-0EA3-8E06DB039C5F}"/>
              </a:ext>
            </a:extLst>
          </p:cNvPr>
          <p:cNvSpPr/>
          <p:nvPr/>
        </p:nvSpPr>
        <p:spPr>
          <a:xfrm>
            <a:off x="1851140" y="2808143"/>
            <a:ext cx="77395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FC573C-542C-BD82-78C3-DF363867AA8E}"/>
              </a:ext>
            </a:extLst>
          </p:cNvPr>
          <p:cNvSpPr/>
          <p:nvPr/>
        </p:nvSpPr>
        <p:spPr>
          <a:xfrm>
            <a:off x="3306560" y="3189143"/>
            <a:ext cx="2503690" cy="20175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ACD02-3801-F7F6-A294-69C09CBD9EE2}"/>
              </a:ext>
            </a:extLst>
          </p:cNvPr>
          <p:cNvSpPr/>
          <p:nvPr/>
        </p:nvSpPr>
        <p:spPr>
          <a:xfrm>
            <a:off x="3306560" y="3390900"/>
            <a:ext cx="4317250" cy="20175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02D43-8E71-AEA3-3781-391F407EA3E7}"/>
              </a:ext>
            </a:extLst>
          </p:cNvPr>
          <p:cNvSpPr/>
          <p:nvPr/>
        </p:nvSpPr>
        <p:spPr>
          <a:xfrm>
            <a:off x="6629399" y="6502776"/>
            <a:ext cx="2246255" cy="201757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33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941C5-BB3C-CA0E-7853-9559FA79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11" y="1407968"/>
            <a:ext cx="9067800" cy="495300"/>
          </a:xfrm>
          <a:prstGeom prst="rect">
            <a:avLst/>
          </a:prstGeom>
        </p:spPr>
      </p:pic>
      <p:pic>
        <p:nvPicPr>
          <p:cNvPr id="9" name="Picture 8" descr="A graph of a plot&#10;&#10;Description automatically generated with medium confidence">
            <a:extLst>
              <a:ext uri="{FF2B5EF4-FFF2-40B4-BE49-F238E27FC236}">
                <a16:creationId xmlns:a16="http://schemas.microsoft.com/office/drawing/2014/main" id="{9212D4B2-2D0E-971C-40E1-42BE395E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25" y="2171700"/>
            <a:ext cx="6667549" cy="411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F06C0-4BB8-F146-C879-3D64AAB60DB0}"/>
              </a:ext>
            </a:extLst>
          </p:cNvPr>
          <p:cNvSpPr/>
          <p:nvPr/>
        </p:nvSpPr>
        <p:spPr>
          <a:xfrm>
            <a:off x="3071899" y="1564351"/>
            <a:ext cx="1606781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60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C941C5-BB3C-CA0E-7853-9559FA79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11" y="1407968"/>
            <a:ext cx="9067800" cy="495300"/>
          </a:xfrm>
          <a:prstGeom prst="rect">
            <a:avLst/>
          </a:prstGeom>
        </p:spPr>
      </p:pic>
      <p:pic>
        <p:nvPicPr>
          <p:cNvPr id="9" name="Picture 8" descr="A graph of a plot&#10;&#10;Description automatically generated with medium confidence">
            <a:extLst>
              <a:ext uri="{FF2B5EF4-FFF2-40B4-BE49-F238E27FC236}">
                <a16:creationId xmlns:a16="http://schemas.microsoft.com/office/drawing/2014/main" id="{9212D4B2-2D0E-971C-40E1-42BE395E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25" y="2171700"/>
            <a:ext cx="6667549" cy="41195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F06C0-4BB8-F146-C879-3D64AAB60DB0}"/>
              </a:ext>
            </a:extLst>
          </p:cNvPr>
          <p:cNvSpPr/>
          <p:nvPr/>
        </p:nvSpPr>
        <p:spPr>
          <a:xfrm>
            <a:off x="4741330" y="1549111"/>
            <a:ext cx="167979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0BF32-68FB-BF38-02EF-274DD5C65AA2}"/>
              </a:ext>
            </a:extLst>
          </p:cNvPr>
          <p:cNvSpPr/>
          <p:nvPr/>
        </p:nvSpPr>
        <p:spPr>
          <a:xfrm>
            <a:off x="2851570" y="2290791"/>
            <a:ext cx="22183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D4CBC-7E87-B549-5744-398C1E301241}"/>
              </a:ext>
            </a:extLst>
          </p:cNvPr>
          <p:cNvSpPr/>
          <p:nvPr/>
        </p:nvSpPr>
        <p:spPr>
          <a:xfrm>
            <a:off x="5767490" y="2290791"/>
            <a:ext cx="22183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C64155-2282-DEEE-1BD8-2C2D3F26E472}"/>
              </a:ext>
            </a:extLst>
          </p:cNvPr>
          <p:cNvSpPr/>
          <p:nvPr/>
        </p:nvSpPr>
        <p:spPr>
          <a:xfrm>
            <a:off x="2851570" y="4291042"/>
            <a:ext cx="22183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0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CF2A-912C-4F70-8198-43B5ECDF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526"/>
          </a:xfrm>
        </p:spPr>
        <p:txBody>
          <a:bodyPr/>
          <a:lstStyle/>
          <a:p>
            <a:r>
              <a:rPr lang="en-US" dirty="0"/>
              <a:t>R vs.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3C8BF-5FC6-4BAC-BA8C-E7750393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155" y="1685924"/>
            <a:ext cx="5903651" cy="4181475"/>
          </a:xfrm>
        </p:spPr>
        <p:txBody>
          <a:bodyPr>
            <a:noAutofit/>
          </a:bodyPr>
          <a:lstStyle/>
          <a:p>
            <a:r>
              <a:rPr lang="en-US" sz="3200" dirty="0"/>
              <a:t>Can handle very large datasets (millions of rows / columns)</a:t>
            </a:r>
          </a:p>
          <a:p>
            <a:r>
              <a:rPr lang="en-US" sz="3200" dirty="0"/>
              <a:t>Much faster</a:t>
            </a:r>
          </a:p>
          <a:p>
            <a:r>
              <a:rPr lang="en-US" sz="3200" dirty="0"/>
              <a:t>Easier to automate</a:t>
            </a:r>
          </a:p>
          <a:p>
            <a:r>
              <a:rPr lang="en-US" sz="3200" dirty="0"/>
              <a:t>Reproducible</a:t>
            </a:r>
          </a:p>
          <a:p>
            <a:r>
              <a:rPr lang="en-US" sz="3200" dirty="0"/>
              <a:t>Open source and free</a:t>
            </a:r>
          </a:p>
          <a:p>
            <a:r>
              <a:rPr lang="en-US" sz="3200" dirty="0"/>
              <a:t>Much easier to make complex/advanced plots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6AE68B4-EF3D-4534-B092-E3C0EBEE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00326"/>
            <a:ext cx="3737610" cy="2353122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CD5EF2-29F3-4814-A015-6C6DCEF10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53" y="3970630"/>
            <a:ext cx="3328904" cy="2774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4D6591-9D51-4021-B431-C89BB6BEA276}"/>
              </a:ext>
            </a:extLst>
          </p:cNvPr>
          <p:cNvSpPr txBox="1"/>
          <p:nvPr/>
        </p:nvSpPr>
        <p:spPr>
          <a:xfrm rot="16200000">
            <a:off x="-33338" y="5369069"/>
            <a:ext cx="250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http://t-redactyl.io</a:t>
            </a:r>
          </a:p>
        </p:txBody>
      </p:sp>
    </p:spTree>
    <p:extLst>
      <p:ext uri="{BB962C8B-B14F-4D97-AF65-F5344CB8AC3E}">
        <p14:creationId xmlns:p14="http://schemas.microsoft.com/office/powerpoint/2010/main" val="2646793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0338-EC8D-7599-6937-C996BEB4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annotations and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62F24-A23E-363A-A227-89182CCE55C3}"/>
              </a:ext>
            </a:extLst>
          </p:cNvPr>
          <p:cNvSpPr txBox="1"/>
          <p:nvPr/>
        </p:nvSpPr>
        <p:spPr>
          <a:xfrm>
            <a:off x="1619250" y="5723729"/>
            <a:ext cx="9457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 more functionality, check out the tutorials at:</a:t>
            </a:r>
          </a:p>
          <a:p>
            <a:pPr algn="ctr"/>
            <a:r>
              <a:rPr lang="en-US" dirty="0">
                <a:hlinkClick r:id="rId2"/>
              </a:rPr>
              <a:t>https://patchwork.data-imaginist.com/articles/patchwork.html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https://patchwork.data-imaginist.com/articles/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70844-3841-C0C6-0370-92BD162CB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428750"/>
            <a:ext cx="7010400" cy="1076325"/>
          </a:xfrm>
          <a:prstGeom prst="rect">
            <a:avLst/>
          </a:prstGeom>
        </p:spPr>
      </p:pic>
      <p:pic>
        <p:nvPicPr>
          <p:cNvPr id="7" name="Picture 6" descr="A graph and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22E69F3-F66A-E943-F1B6-9ADF2434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4" y="2619974"/>
            <a:ext cx="4837454" cy="29888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A90C10-6580-C18C-1B58-F6F20E254BA6}"/>
              </a:ext>
            </a:extLst>
          </p:cNvPr>
          <p:cNvSpPr/>
          <p:nvPr/>
        </p:nvSpPr>
        <p:spPr>
          <a:xfrm>
            <a:off x="2851570" y="2135533"/>
            <a:ext cx="3584790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7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for plotting</a:t>
            </a:r>
          </a:p>
        </p:txBody>
      </p:sp>
    </p:spTree>
    <p:extLst>
      <p:ext uri="{BB962C8B-B14F-4D97-AF65-F5344CB8AC3E}">
        <p14:creationId xmlns:p14="http://schemas.microsoft.com/office/powerpoint/2010/main" val="4056038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Help, my data is a mess!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4D0AF-FC71-A9F7-375B-19E67884FC72}"/>
              </a:ext>
            </a:extLst>
          </p:cNvPr>
          <p:cNvSpPr txBox="1"/>
          <p:nvPr/>
        </p:nvSpPr>
        <p:spPr>
          <a:xfrm>
            <a:off x="1058376" y="1710035"/>
            <a:ext cx="1071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Often, most of the labor in making a figure happens way before we get to </a:t>
            </a:r>
            <a:r>
              <a:rPr lang="en-US" sz="2400" dirty="0" err="1"/>
              <a:t>ggplot</a:t>
            </a:r>
            <a:endParaRPr lang="en-US" sz="2400" dirty="0"/>
          </a:p>
        </p:txBody>
      </p:sp>
      <p:pic>
        <p:nvPicPr>
          <p:cNvPr id="9" name="Picture 8" descr="A close-up of a white board&#10;&#10;Description automatically generated">
            <a:extLst>
              <a:ext uri="{FF2B5EF4-FFF2-40B4-BE49-F238E27FC236}">
                <a16:creationId xmlns:a16="http://schemas.microsoft.com/office/drawing/2014/main" id="{6051677D-1CCB-10EB-2AB5-BB74BA5B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228" y="2361218"/>
            <a:ext cx="6943544" cy="2558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BB19FD-E31D-0919-4CB8-475F414BDE87}"/>
              </a:ext>
            </a:extLst>
          </p:cNvPr>
          <p:cNvSpPr txBox="1"/>
          <p:nvPr/>
        </p:nvSpPr>
        <p:spPr>
          <a:xfrm rot="16200000">
            <a:off x="1222043" y="3706699"/>
            <a:ext cx="255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https://handsondataviz.org/clean.html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D4A4A-DA01-6465-6C70-0A1FE718CF5E}"/>
              </a:ext>
            </a:extLst>
          </p:cNvPr>
          <p:cNvSpPr txBox="1"/>
          <p:nvPr/>
        </p:nvSpPr>
        <p:spPr>
          <a:xfrm>
            <a:off x="1058376" y="5108884"/>
            <a:ext cx="10719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“Tidy” data needs three things</a:t>
            </a:r>
            <a:r>
              <a:rPr lang="en-US" dirty="0"/>
              <a:t>:</a:t>
            </a:r>
            <a:br>
              <a:rPr lang="en-US" dirty="0"/>
            </a:br>
            <a:r>
              <a:rPr lang="en-US" sz="2000" dirty="0"/>
              <a:t>1) One variable per column</a:t>
            </a:r>
          </a:p>
          <a:p>
            <a:pPr algn="ctr"/>
            <a:r>
              <a:rPr lang="en-US" sz="2000" dirty="0"/>
              <a:t>2) One observation per row</a:t>
            </a:r>
          </a:p>
          <a:p>
            <a:pPr algn="ctr"/>
            <a:r>
              <a:rPr lang="en-US" sz="2000" dirty="0"/>
              <a:t>3) One value per cell</a:t>
            </a:r>
          </a:p>
        </p:txBody>
      </p:sp>
    </p:spTree>
    <p:extLst>
      <p:ext uri="{BB962C8B-B14F-4D97-AF65-F5344CB8AC3E}">
        <p14:creationId xmlns:p14="http://schemas.microsoft.com/office/powerpoint/2010/main" val="229187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data – “wide” to “long”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28CC5-03FF-FB6D-A477-10914702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1659502"/>
            <a:ext cx="10664536" cy="3839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74329-6ECF-CCD4-FFF9-C4E7272F9C5F}"/>
              </a:ext>
            </a:extLst>
          </p:cNvPr>
          <p:cNvSpPr txBox="1"/>
          <p:nvPr/>
        </p:nvSpPr>
        <p:spPr>
          <a:xfrm>
            <a:off x="2067791" y="5715000"/>
            <a:ext cx="8468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dataset – survey data with religion and income</a:t>
            </a:r>
          </a:p>
          <a:p>
            <a:pPr algn="ctr"/>
            <a:r>
              <a:rPr lang="en-US" sz="2400" dirty="0"/>
              <a:t>Tricky to plot in this format</a:t>
            </a:r>
          </a:p>
        </p:txBody>
      </p:sp>
    </p:spTree>
    <p:extLst>
      <p:ext uri="{BB962C8B-B14F-4D97-AF65-F5344CB8AC3E}">
        <p14:creationId xmlns:p14="http://schemas.microsoft.com/office/powerpoint/2010/main" val="3372624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data – “wide” to “long”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030A2-7F3D-CD3E-5B82-7398B354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95549"/>
            <a:ext cx="3344239" cy="21076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9956-42EC-AE9E-F7AC-1CBE02044DB2}"/>
              </a:ext>
            </a:extLst>
          </p:cNvPr>
          <p:cNvCxnSpPr>
            <a:cxnSpLocks/>
          </p:cNvCxnSpPr>
          <p:nvPr/>
        </p:nvCxnSpPr>
        <p:spPr>
          <a:xfrm flipV="1">
            <a:off x="2514600" y="1844899"/>
            <a:ext cx="2348345" cy="145492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99D36E-8180-87AC-4CDB-D60EFCB1FB1D}"/>
              </a:ext>
            </a:extLst>
          </p:cNvPr>
          <p:cNvCxnSpPr>
            <a:cxnSpLocks/>
          </p:cNvCxnSpPr>
          <p:nvPr/>
        </p:nvCxnSpPr>
        <p:spPr>
          <a:xfrm>
            <a:off x="3043719" y="3807244"/>
            <a:ext cx="1819226" cy="130335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B2E6EC-9676-6574-B562-7275208BBFB3}"/>
              </a:ext>
            </a:extLst>
          </p:cNvPr>
          <p:cNvCxnSpPr>
            <a:cxnSpLocks/>
          </p:cNvCxnSpPr>
          <p:nvPr/>
        </p:nvCxnSpPr>
        <p:spPr>
          <a:xfrm>
            <a:off x="2896613" y="4276467"/>
            <a:ext cx="1056719" cy="181260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E5405-BB79-B44D-4EF1-C3184EAAA1C9}"/>
              </a:ext>
            </a:extLst>
          </p:cNvPr>
          <p:cNvSpPr/>
          <p:nvPr/>
        </p:nvSpPr>
        <p:spPr>
          <a:xfrm>
            <a:off x="1897727" y="3322493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4E89DF-38B8-7C03-ACEC-C333A8D8C6AF}"/>
              </a:ext>
            </a:extLst>
          </p:cNvPr>
          <p:cNvSpPr/>
          <p:nvPr/>
        </p:nvSpPr>
        <p:spPr>
          <a:xfrm>
            <a:off x="1897726" y="3681637"/>
            <a:ext cx="1108363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A045B-0130-05FF-D82C-FD7088D50574}"/>
              </a:ext>
            </a:extLst>
          </p:cNvPr>
          <p:cNvSpPr/>
          <p:nvPr/>
        </p:nvSpPr>
        <p:spPr>
          <a:xfrm>
            <a:off x="1897725" y="4004730"/>
            <a:ext cx="1249335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E67B8-AB34-DD6C-C071-BD33C4FE5119}"/>
              </a:ext>
            </a:extLst>
          </p:cNvPr>
          <p:cNvSpPr txBox="1"/>
          <p:nvPr/>
        </p:nvSpPr>
        <p:spPr>
          <a:xfrm>
            <a:off x="4966392" y="1428750"/>
            <a:ext cx="2259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Reshape every column except for ‘religion’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C530D-F578-672C-BFF2-92A71D9C72C4}"/>
              </a:ext>
            </a:extLst>
          </p:cNvPr>
          <p:cNvSpPr txBox="1"/>
          <p:nvPr/>
        </p:nvSpPr>
        <p:spPr>
          <a:xfrm>
            <a:off x="4966392" y="4505921"/>
            <a:ext cx="43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the name of the new variable made from the data in the </a:t>
            </a:r>
            <a:r>
              <a:rPr lang="en-US" b="1" dirty="0"/>
              <a:t>column names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0C56E-EAAD-A429-D26C-4EA27C05A94C}"/>
              </a:ext>
            </a:extLst>
          </p:cNvPr>
          <p:cNvSpPr txBox="1"/>
          <p:nvPr/>
        </p:nvSpPr>
        <p:spPr>
          <a:xfrm>
            <a:off x="3953332" y="5833683"/>
            <a:ext cx="316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Gives the name of the new variable made from the data in the </a:t>
            </a:r>
            <a:r>
              <a:rPr lang="en-US" b="1" dirty="0"/>
              <a:t>cells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26D469-5054-15E2-5137-535F603DB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2" t="8559" r="51471" b="86069"/>
          <a:stretch/>
        </p:blipFill>
        <p:spPr>
          <a:xfrm>
            <a:off x="4966392" y="5182770"/>
            <a:ext cx="4914197" cy="2464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AB561A-0BE7-C426-860F-C70534973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0" t="17146" r="73064" b="62895"/>
          <a:stretch/>
        </p:blipFill>
        <p:spPr>
          <a:xfrm>
            <a:off x="7130889" y="5912185"/>
            <a:ext cx="1641921" cy="7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B5F33-21B9-58D0-DD13-8BF1BD8A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24" y="2081437"/>
            <a:ext cx="4505325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 data – “wide” to “long”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030A2-7F3D-CD3E-5B82-7398B354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95549"/>
            <a:ext cx="3344239" cy="21076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09956-42EC-AE9E-F7AC-1CBE02044DB2}"/>
              </a:ext>
            </a:extLst>
          </p:cNvPr>
          <p:cNvCxnSpPr>
            <a:cxnSpLocks/>
          </p:cNvCxnSpPr>
          <p:nvPr/>
        </p:nvCxnSpPr>
        <p:spPr>
          <a:xfrm flipV="1">
            <a:off x="2514600" y="2423936"/>
            <a:ext cx="4810760" cy="87588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99D36E-8180-87AC-4CDB-D60EFCB1FB1D}"/>
              </a:ext>
            </a:extLst>
          </p:cNvPr>
          <p:cNvCxnSpPr>
            <a:cxnSpLocks/>
          </p:cNvCxnSpPr>
          <p:nvPr/>
        </p:nvCxnSpPr>
        <p:spPr>
          <a:xfrm flipV="1">
            <a:off x="3043719" y="2511032"/>
            <a:ext cx="5317961" cy="12962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B2E6EC-9676-6574-B562-7275208BBFB3}"/>
              </a:ext>
            </a:extLst>
          </p:cNvPr>
          <p:cNvCxnSpPr>
            <a:cxnSpLocks/>
          </p:cNvCxnSpPr>
          <p:nvPr/>
        </p:nvCxnSpPr>
        <p:spPr>
          <a:xfrm flipV="1">
            <a:off x="2896613" y="2553516"/>
            <a:ext cx="7490350" cy="172295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E5405-BB79-B44D-4EF1-C3184EAAA1C9}"/>
              </a:ext>
            </a:extLst>
          </p:cNvPr>
          <p:cNvSpPr/>
          <p:nvPr/>
        </p:nvSpPr>
        <p:spPr>
          <a:xfrm>
            <a:off x="1897727" y="3322493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4E89DF-38B8-7C03-ACEC-C333A8D8C6AF}"/>
              </a:ext>
            </a:extLst>
          </p:cNvPr>
          <p:cNvSpPr/>
          <p:nvPr/>
        </p:nvSpPr>
        <p:spPr>
          <a:xfrm>
            <a:off x="1897726" y="3681637"/>
            <a:ext cx="1108363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A045B-0130-05FF-D82C-FD7088D50574}"/>
              </a:ext>
            </a:extLst>
          </p:cNvPr>
          <p:cNvSpPr/>
          <p:nvPr/>
        </p:nvSpPr>
        <p:spPr>
          <a:xfrm>
            <a:off x="1897725" y="4004730"/>
            <a:ext cx="1249335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6976B-CEF4-0ACE-B0AD-AA75FA32E5FF}"/>
              </a:ext>
            </a:extLst>
          </p:cNvPr>
          <p:cNvSpPr txBox="1"/>
          <p:nvPr/>
        </p:nvSpPr>
        <p:spPr>
          <a:xfrm>
            <a:off x="2067791" y="5715000"/>
            <a:ext cx="8468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And now we have something plottable!</a:t>
            </a:r>
          </a:p>
        </p:txBody>
      </p:sp>
    </p:spTree>
    <p:extLst>
      <p:ext uri="{BB962C8B-B14F-4D97-AF65-F5344CB8AC3E}">
        <p14:creationId xmlns:p14="http://schemas.microsoft.com/office/powerpoint/2010/main" val="206914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20301-607E-B729-C0C1-8514D2940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" b="32816"/>
          <a:stretch/>
        </p:blipFill>
        <p:spPr>
          <a:xfrm>
            <a:off x="1148080" y="2624046"/>
            <a:ext cx="2579052" cy="2886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0FAC6-632C-A6B0-B699-9C6A7429272D}"/>
              </a:ext>
            </a:extLst>
          </p:cNvPr>
          <p:cNvSpPr txBox="1"/>
          <p:nvPr/>
        </p:nvSpPr>
        <p:spPr>
          <a:xfrm>
            <a:off x="1148080" y="5608375"/>
            <a:ext cx="25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Cherry Tree growth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9CA9D-4142-18EF-AC9F-3D9EC8B9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076" y="3598047"/>
            <a:ext cx="3961448" cy="9623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0DCABF-803B-0BB6-8349-72F3F6F5B196}"/>
              </a:ext>
            </a:extLst>
          </p:cNvPr>
          <p:cNvCxnSpPr>
            <a:cxnSpLocks/>
          </p:cNvCxnSpPr>
          <p:nvPr/>
        </p:nvCxnSpPr>
        <p:spPr>
          <a:xfrm>
            <a:off x="4520405" y="4962705"/>
            <a:ext cx="274479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E907BA-D251-9DED-307B-3C610E4B1A9B}"/>
              </a:ext>
            </a:extLst>
          </p:cNvPr>
          <p:cNvCxnSpPr>
            <a:cxnSpLocks/>
          </p:cNvCxnSpPr>
          <p:nvPr/>
        </p:nvCxnSpPr>
        <p:spPr>
          <a:xfrm flipH="1">
            <a:off x="5502037" y="2624047"/>
            <a:ext cx="466963" cy="139271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DFF288-801E-C1BE-82BC-B0BEC15AEFF7}"/>
              </a:ext>
            </a:extLst>
          </p:cNvPr>
          <p:cNvSpPr txBox="1"/>
          <p:nvPr/>
        </p:nvSpPr>
        <p:spPr>
          <a:xfrm>
            <a:off x="5969000" y="1441613"/>
            <a:ext cx="222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 function: chains commands together</a:t>
            </a:r>
          </a:p>
          <a:p>
            <a:endParaRPr lang="en-US" dirty="0"/>
          </a:p>
          <a:p>
            <a:r>
              <a:rPr lang="en-US" dirty="0"/>
              <a:t>Same as %&gt;%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FC0023-BABB-C6FE-2692-AE96750D2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54" y="2624047"/>
            <a:ext cx="41052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variables by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51998-F8D9-AC14-FA5B-6E15B3E4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025650"/>
            <a:ext cx="3009900" cy="361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C39F2-F545-AAD4-A21C-7C21C0314B6E}"/>
              </a:ext>
            </a:extLst>
          </p:cNvPr>
          <p:cNvSpPr txBox="1"/>
          <p:nvPr/>
        </p:nvSpPr>
        <p:spPr>
          <a:xfrm>
            <a:off x="1221264" y="5645150"/>
            <a:ext cx="25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 Tree growth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75F016-7674-64C9-FD4A-E3DDCBAB24CE}"/>
              </a:ext>
            </a:extLst>
          </p:cNvPr>
          <p:cNvCxnSpPr>
            <a:cxnSpLocks/>
          </p:cNvCxnSpPr>
          <p:nvPr/>
        </p:nvCxnSpPr>
        <p:spPr>
          <a:xfrm>
            <a:off x="6096000" y="3616960"/>
            <a:ext cx="1869440" cy="103632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BDF0BF3-F089-A519-D8C3-30B62CC4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60" y="4332785"/>
            <a:ext cx="3743325" cy="1952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3DAC93-09C8-9477-F82C-4E3BF160D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460" y="2038350"/>
            <a:ext cx="52578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9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E2778-0DAC-6410-5406-3CE1C9DB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025650"/>
            <a:ext cx="30099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AF840-EC67-D453-8F11-411A1584E18A}"/>
              </a:ext>
            </a:extLst>
          </p:cNvPr>
          <p:cNvSpPr txBox="1"/>
          <p:nvPr/>
        </p:nvSpPr>
        <p:spPr>
          <a:xfrm>
            <a:off x="1221264" y="5645150"/>
            <a:ext cx="25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Orange Tree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9A325-A260-969B-C083-523D1F23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97" y="3403600"/>
            <a:ext cx="2905125" cy="647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D979CF-8D75-A8C1-64CD-D08222D8D544}"/>
              </a:ext>
            </a:extLst>
          </p:cNvPr>
          <p:cNvCxnSpPr>
            <a:cxnSpLocks/>
          </p:cNvCxnSpPr>
          <p:nvPr/>
        </p:nvCxnSpPr>
        <p:spPr>
          <a:xfrm>
            <a:off x="4643120" y="4428490"/>
            <a:ext cx="2763202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278ADB8-8E3D-379F-23F5-657D8A730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1"/>
          <a:stretch/>
        </p:blipFill>
        <p:spPr>
          <a:xfrm>
            <a:off x="7891779" y="2479993"/>
            <a:ext cx="3362325" cy="28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0671F-24E1-100C-FAF3-C92FECA8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73" y="1844613"/>
            <a:ext cx="4891088" cy="65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68696-AF67-186B-D5E0-3804F975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3" y="2569872"/>
            <a:ext cx="4882738" cy="3841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32D4E4-E255-9386-70AC-C00CE8862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8" y="1292157"/>
            <a:ext cx="5780404" cy="1206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12486C-89C2-FCBA-421B-9CCAB85161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5" b="2116"/>
          <a:stretch/>
        </p:blipFill>
        <p:spPr>
          <a:xfrm>
            <a:off x="6530975" y="2569873"/>
            <a:ext cx="5335906" cy="37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CF2A-912C-4F70-8198-43B5ECDF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4526"/>
          </a:xfrm>
        </p:spPr>
        <p:txBody>
          <a:bodyPr/>
          <a:lstStyle/>
          <a:p>
            <a:r>
              <a:rPr lang="en-US" dirty="0"/>
              <a:t>R vs. 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EB3C7F-9D25-4B1D-911B-D40509E9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85" y="1706731"/>
            <a:ext cx="6927180" cy="1722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0DC50-421B-479E-93E6-2AAC5DC9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85" y="3635405"/>
            <a:ext cx="8477250" cy="25622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092FD1-945C-4E30-93F9-033E2C75943D}"/>
              </a:ext>
            </a:extLst>
          </p:cNvPr>
          <p:cNvSpPr/>
          <p:nvPr/>
        </p:nvSpPr>
        <p:spPr>
          <a:xfrm>
            <a:off x="3513431" y="5324475"/>
            <a:ext cx="5543550" cy="400050"/>
          </a:xfrm>
          <a:prstGeom prst="rect">
            <a:avLst/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74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16D2F-C4C4-E892-27CA-3B3C85B16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4"/>
          <a:stretch/>
        </p:blipFill>
        <p:spPr>
          <a:xfrm>
            <a:off x="1371600" y="1816222"/>
            <a:ext cx="2861177" cy="1922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F2AB1-EAD1-8A5B-2CE1-A5F56BE8A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952679"/>
            <a:ext cx="2861176" cy="212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9568E-2B33-58A8-ABCB-B6A7D0BBD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347" y="2860040"/>
            <a:ext cx="4287449" cy="618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D2BD4-AF69-2E4E-F8B8-074CE9197E7C}"/>
              </a:ext>
            </a:extLst>
          </p:cNvPr>
          <p:cNvSpPr txBox="1"/>
          <p:nvPr/>
        </p:nvSpPr>
        <p:spPr>
          <a:xfrm>
            <a:off x="4558347" y="3627120"/>
            <a:ext cx="4287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Keeps all observations in dataset ‘x’, merges with dataset ‘y’</a:t>
            </a:r>
          </a:p>
          <a:p>
            <a:endParaRPr lang="en-US" dirty="0"/>
          </a:p>
          <a:p>
            <a:r>
              <a:rPr lang="en-US" dirty="0"/>
              <a:t>See also:</a:t>
            </a:r>
          </a:p>
          <a:p>
            <a:r>
              <a:rPr lang="en-US" dirty="0" err="1"/>
              <a:t>right_join</a:t>
            </a:r>
            <a:r>
              <a:rPr lang="en-US" dirty="0"/>
              <a:t>()</a:t>
            </a:r>
          </a:p>
          <a:p>
            <a:r>
              <a:rPr lang="en-US" dirty="0" err="1"/>
              <a:t>inner_join</a:t>
            </a:r>
            <a:r>
              <a:rPr lang="en-US" dirty="0"/>
              <a:t>()</a:t>
            </a:r>
          </a:p>
          <a:p>
            <a:r>
              <a:rPr lang="en-US" dirty="0" err="1"/>
              <a:t>outer_join</a:t>
            </a:r>
            <a:r>
              <a:rPr lang="en-US" dirty="0"/>
              <a:t>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03CB91-417A-9984-9ECE-677DE2F116E0}"/>
              </a:ext>
            </a:extLst>
          </p:cNvPr>
          <p:cNvCxnSpPr>
            <a:cxnSpLocks/>
          </p:cNvCxnSpPr>
          <p:nvPr/>
        </p:nvCxnSpPr>
        <p:spPr>
          <a:xfrm>
            <a:off x="4558347" y="2487930"/>
            <a:ext cx="4287449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ECB66-1CA7-424E-F7D1-7B8BB6644BAF}"/>
              </a:ext>
            </a:extLst>
          </p:cNvPr>
          <p:cNvSpPr/>
          <p:nvPr/>
        </p:nvSpPr>
        <p:spPr>
          <a:xfrm>
            <a:off x="1725007" y="2385976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1CC296-E608-548A-954B-561654956DCD}"/>
              </a:ext>
            </a:extLst>
          </p:cNvPr>
          <p:cNvSpPr/>
          <p:nvPr/>
        </p:nvSpPr>
        <p:spPr>
          <a:xfrm>
            <a:off x="1725007" y="4628790"/>
            <a:ext cx="616874" cy="213014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66046A-5B96-1662-AC73-6640D3E9B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173" y="2166620"/>
            <a:ext cx="28860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Flexing your data viz muscles</a:t>
            </a:r>
          </a:p>
        </p:txBody>
      </p:sp>
    </p:spTree>
    <p:extLst>
      <p:ext uri="{BB962C8B-B14F-4D97-AF65-F5344CB8AC3E}">
        <p14:creationId xmlns:p14="http://schemas.microsoft.com/office/powerpoint/2010/main" val="4058518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makes perfect – don’t wait until you’re writing the paper!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FE49F-DB9A-45E0-AC71-13B07723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19" y="2171700"/>
            <a:ext cx="7758112" cy="3875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910A8-793F-47FA-B508-030BD4638E4B}"/>
              </a:ext>
            </a:extLst>
          </p:cNvPr>
          <p:cNvSpPr txBox="1"/>
          <p:nvPr/>
        </p:nvSpPr>
        <p:spPr>
          <a:xfrm>
            <a:off x="3090862" y="6148627"/>
            <a:ext cx="675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https://github.com/rfordatascience/tidytuesday</a:t>
            </a:r>
          </a:p>
        </p:txBody>
      </p:sp>
    </p:spTree>
    <p:extLst>
      <p:ext uri="{BB962C8B-B14F-4D97-AF65-F5344CB8AC3E}">
        <p14:creationId xmlns:p14="http://schemas.microsoft.com/office/powerpoint/2010/main" val="1786442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recreations are another great way to practice R data visualization 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58CC44-FE06-4288-B985-80859383B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12" y="1912078"/>
            <a:ext cx="7273633" cy="3482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7A2A7-68B8-410D-9669-CD1CD2A92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7" b="30944"/>
          <a:stretch/>
        </p:blipFill>
        <p:spPr>
          <a:xfrm>
            <a:off x="4355306" y="5314583"/>
            <a:ext cx="3976687" cy="145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378676-0AD2-4744-9EB0-E0BB0E6E630D}"/>
              </a:ext>
            </a:extLst>
          </p:cNvPr>
          <p:cNvSpPr txBox="1"/>
          <p:nvPr/>
        </p:nvSpPr>
        <p:spPr>
          <a:xfrm>
            <a:off x="1167112" y="2075583"/>
            <a:ext cx="163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ggmap</a:t>
            </a:r>
            <a:r>
              <a:rPr lang="en-US" sz="28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233D9-CA89-40DC-911C-3871CBD8C915}"/>
              </a:ext>
            </a:extLst>
          </p:cNvPr>
          <p:cNvSpPr txBox="1"/>
          <p:nvPr/>
        </p:nvSpPr>
        <p:spPr>
          <a:xfrm>
            <a:off x="790113" y="3653463"/>
            <a:ext cx="19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stat_density2d?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32EF5-702D-45C7-9936-5FB126384450}"/>
              </a:ext>
            </a:extLst>
          </p:cNvPr>
          <p:cNvSpPr txBox="1"/>
          <p:nvPr/>
        </p:nvSpPr>
        <p:spPr>
          <a:xfrm>
            <a:off x="10206941" y="1428750"/>
            <a:ext cx="19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geom_facet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1C728-F346-4E1A-8BC5-668A79660D63}"/>
              </a:ext>
            </a:extLst>
          </p:cNvPr>
          <p:cNvSpPr txBox="1"/>
          <p:nvPr/>
        </p:nvSpPr>
        <p:spPr>
          <a:xfrm>
            <a:off x="10153650" y="4610167"/>
            <a:ext cx="194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geom_tile</a:t>
            </a:r>
            <a:r>
              <a:rPr lang="en-US" sz="2000" dirty="0"/>
              <a:t>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0340CC-6055-449C-BA99-27F1275A25DC}"/>
              </a:ext>
            </a:extLst>
          </p:cNvPr>
          <p:cNvCxnSpPr>
            <a:stCxn id="9" idx="0"/>
          </p:cNvCxnSpPr>
          <p:nvPr/>
        </p:nvCxnSpPr>
        <p:spPr>
          <a:xfrm flipV="1">
            <a:off x="1760460" y="3142695"/>
            <a:ext cx="2030305" cy="5107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06B2C9-1F98-4CEF-88B7-A19C62603291}"/>
              </a:ext>
            </a:extLst>
          </p:cNvPr>
          <p:cNvCxnSpPr>
            <a:cxnSpLocks/>
          </p:cNvCxnSpPr>
          <p:nvPr/>
        </p:nvCxnSpPr>
        <p:spPr>
          <a:xfrm flipH="1">
            <a:off x="9969623" y="1828860"/>
            <a:ext cx="1003177" cy="2689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C0EBE-F019-442E-AAA6-F2AACDA7774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587883" y="4154751"/>
            <a:ext cx="1536114" cy="4554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2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FCA-532F-4627-84B7-B376BCA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side effect: Greater appreciation for reproducible data and code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4491B80-8946-4E9E-90E6-79921128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65" y="2533316"/>
            <a:ext cx="5829299" cy="33150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520224-7AEB-489F-9033-1BD58205053F}"/>
              </a:ext>
            </a:extLst>
          </p:cNvPr>
          <p:cNvSpPr txBox="1"/>
          <p:nvPr/>
        </p:nvSpPr>
        <p:spPr>
          <a:xfrm rot="16200000">
            <a:off x="2469061" y="4882032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yerun.eu</a:t>
            </a:r>
          </a:p>
        </p:txBody>
      </p:sp>
    </p:spTree>
    <p:extLst>
      <p:ext uri="{BB962C8B-B14F-4D97-AF65-F5344CB8AC3E}">
        <p14:creationId xmlns:p14="http://schemas.microsoft.com/office/powerpoint/2010/main" val="4225585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D0CB-1F07-4930-A3B5-D8AB0560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reading/exercises: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5C0B-56A1-4E16-B506-55E7FBD62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037618" cy="35814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https://djnavarro.github.io/robust-tools/visualisation/#1</a:t>
            </a:r>
            <a:endParaRPr lang="en-US" dirty="0"/>
          </a:p>
          <a:p>
            <a:r>
              <a:rPr lang="en-US" dirty="0">
                <a:hlinkClick r:id="rId3"/>
              </a:rPr>
              <a:t>https://r4ds.hadley.nz/data-visualize</a:t>
            </a:r>
            <a:endParaRPr lang="en-US" dirty="0"/>
          </a:p>
          <a:p>
            <a:r>
              <a:rPr lang="en-US" dirty="0">
                <a:hlinkClick r:id="rId4"/>
              </a:rPr>
              <a:t>https://uoftcoders.github.io/rcourse/lec04-dplyr.html</a:t>
            </a:r>
            <a:endParaRPr lang="en-US" dirty="0"/>
          </a:p>
          <a:p>
            <a:r>
              <a:rPr lang="en-US" dirty="0">
                <a:hlinkClick r:id="rId5"/>
              </a:rPr>
              <a:t>https://bookdown.org/max_ricciardelli/wrangling_modules/data.html#cleaning_data</a:t>
            </a:r>
            <a:endParaRPr lang="en-US" dirty="0"/>
          </a:p>
          <a:p>
            <a:r>
              <a:rPr lang="en-US" dirty="0">
                <a:hlinkClick r:id="rId6"/>
              </a:rPr>
              <a:t>http://colorspace.r-forge.r-project.org/articles/color_vision_deficiency.html</a:t>
            </a:r>
            <a:endParaRPr lang="en-US" dirty="0"/>
          </a:p>
          <a:p>
            <a:r>
              <a:rPr lang="en-US" dirty="0">
                <a:hlinkClick r:id="rId7"/>
              </a:rPr>
              <a:t>https://github.com/erikgahner/awesome-ggplot2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85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163F-3512-4350-AE35-7F458F7A0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237972"/>
            <a:ext cx="8361229" cy="1086238"/>
          </a:xfrm>
        </p:spPr>
        <p:txBody>
          <a:bodyPr/>
          <a:lstStyle/>
          <a:p>
            <a:r>
              <a:rPr lang="en-US" dirty="0"/>
              <a:t>Free work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F187A-171D-4EB9-C809-86B4CF629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373" y="2342763"/>
            <a:ext cx="9362209" cy="312048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Ask questions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Work on exercises #3 &amp; #4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Work on visualizations using your own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Check out some of the packages linked in the slides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Find a fun dataset at </a:t>
            </a:r>
            <a:r>
              <a:rPr lang="en-US" dirty="0">
                <a:hlinkClick r:id="rId2"/>
              </a:rPr>
              <a:t>https://github.com/rfordatascience/tidytuesday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Take off if you need to!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MANDATORY: Add some songs to the playlist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E565E-B80B-2A38-8EE8-E9DA98D85476}"/>
              </a:ext>
            </a:extLst>
          </p:cNvPr>
          <p:cNvSpPr txBox="1"/>
          <p:nvPr/>
        </p:nvSpPr>
        <p:spPr>
          <a:xfrm>
            <a:off x="5322743" y="6292426"/>
            <a:ext cx="6741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https://open.spotify.com/playlist/5gZHBE0vh4oOkffmON9PNl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white lines on a black background&#10;&#10;Description automatically generated">
            <a:extLst>
              <a:ext uri="{FF2B5EF4-FFF2-40B4-BE49-F238E27FC236}">
                <a16:creationId xmlns:a16="http://schemas.microsoft.com/office/drawing/2014/main" id="{F41FE1E4-DF37-B95A-695A-BFA00BA96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72" y="5677802"/>
            <a:ext cx="4003098" cy="10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5E28-4C06-4A4D-B67E-78137FEF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base-R For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82695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/>
          <a:lstStyle/>
          <a:p>
            <a:r>
              <a:rPr lang="en-US" dirty="0"/>
              <a:t>Base R: Built-in functions for plotting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A5439-8689-43DB-9FAF-7A0E48B6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62" y="1708618"/>
            <a:ext cx="8977138" cy="38408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C2039-D425-45D4-8146-BF2BEA2686D8}"/>
              </a:ext>
            </a:extLst>
          </p:cNvPr>
          <p:cNvSpPr txBox="1"/>
          <p:nvPr/>
        </p:nvSpPr>
        <p:spPr>
          <a:xfrm>
            <a:off x="1866900" y="5715000"/>
            <a:ext cx="923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Quick ways to explore our dataset?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59098-1417-46ED-86D6-EB4035A6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893" y="1429305"/>
            <a:ext cx="1512181" cy="15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98-DE4D-4068-AB7D-635495A1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5649"/>
          </a:xfrm>
        </p:spPr>
        <p:txBody>
          <a:bodyPr>
            <a:normAutofit fontScale="90000"/>
          </a:bodyPr>
          <a:lstStyle/>
          <a:p>
            <a:r>
              <a:rPr lang="en-US" dirty="0"/>
              <a:t>Checking out data with hist() and </a:t>
            </a:r>
            <a:r>
              <a:rPr lang="en-US" dirty="0" err="1"/>
              <a:t>barplot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C2039-D425-45D4-8146-BF2BEA2686D8}"/>
              </a:ext>
            </a:extLst>
          </p:cNvPr>
          <p:cNvSpPr txBox="1"/>
          <p:nvPr/>
        </p:nvSpPr>
        <p:spPr>
          <a:xfrm>
            <a:off x="1032399" y="2081999"/>
            <a:ext cx="445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hist(</a:t>
            </a:r>
            <a:r>
              <a:rPr lang="en-US" sz="3200" dirty="0" err="1"/>
              <a:t>starwars$height</a:t>
            </a:r>
            <a:r>
              <a:rPr lang="en-US" sz="3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30DB0-55F7-473E-8909-ADC518C3A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71549"/>
            <a:ext cx="4394308" cy="2791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4982C-3E0E-4A30-AA8A-3D5ED4ADFB87}"/>
              </a:ext>
            </a:extLst>
          </p:cNvPr>
          <p:cNvSpPr txBox="1"/>
          <p:nvPr/>
        </p:nvSpPr>
        <p:spPr>
          <a:xfrm>
            <a:off x="6172200" y="2081998"/>
            <a:ext cx="592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barplot</a:t>
            </a:r>
            <a:r>
              <a:rPr lang="en-US" sz="3200" dirty="0"/>
              <a:t>(table(</a:t>
            </a:r>
            <a:r>
              <a:rPr lang="en-US" sz="3200" dirty="0" err="1"/>
              <a:t>starwars$gender</a:t>
            </a:r>
            <a:r>
              <a:rPr lang="en-US" sz="3200" dirty="0"/>
              <a:t>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5F2C8-166C-42D1-ABCA-44F9D090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21" y="2771549"/>
            <a:ext cx="5104907" cy="2791052"/>
          </a:xfrm>
          <a:prstGeom prst="rect">
            <a:avLst/>
          </a:prstGeom>
        </p:spPr>
      </p:pic>
      <p:pic>
        <p:nvPicPr>
          <p:cNvPr id="10" name="Picture 9" descr="A close up of a reptile&#10;&#10;Description automatically generated">
            <a:extLst>
              <a:ext uri="{FF2B5EF4-FFF2-40B4-BE49-F238E27FC236}">
                <a16:creationId xmlns:a16="http://schemas.microsoft.com/office/drawing/2014/main" id="{0F3A5878-E0E6-4904-9DC2-992C36BC9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000" y="3876675"/>
            <a:ext cx="817764" cy="10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1551</Words>
  <Application>Microsoft Office PowerPoint</Application>
  <PresentationFormat>Widescreen</PresentationFormat>
  <Paragraphs>247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Aptos</vt:lpstr>
      <vt:lpstr>Arial</vt:lpstr>
      <vt:lpstr>Franklin Gothic Book</vt:lpstr>
      <vt:lpstr>Wingdings</vt:lpstr>
      <vt:lpstr>Crop</vt:lpstr>
      <vt:lpstr>PowerPoint Presentation</vt:lpstr>
      <vt:lpstr>Advanced DATA Visualization</vt:lpstr>
      <vt:lpstr>What makes good (biological) visualization?</vt:lpstr>
      <vt:lpstr>Why R?</vt:lpstr>
      <vt:lpstr>R vs. Excel</vt:lpstr>
      <vt:lpstr>R vs. Python</vt:lpstr>
      <vt:lpstr>base-R For data exploration</vt:lpstr>
      <vt:lpstr>Base R: Built-in functions for plotting</vt:lpstr>
      <vt:lpstr>Checking out data with hist() and barplot()</vt:lpstr>
      <vt:lpstr>A quick look at relationships between variables</vt:lpstr>
      <vt:lpstr>Exercise #1: Plotting in base R</vt:lpstr>
      <vt:lpstr>Why bother learning base R?</vt:lpstr>
      <vt:lpstr>Getting fancy with ggplot2</vt:lpstr>
      <vt:lpstr>What is ggplot2?</vt:lpstr>
      <vt:lpstr>ggplot objects consist of a few parts</vt:lpstr>
      <vt:lpstr>And the actual code:</vt:lpstr>
      <vt:lpstr>Adding another aesthetic mapping</vt:lpstr>
      <vt:lpstr>Trying out different geom functions</vt:lpstr>
      <vt:lpstr>Trying out different geom functions</vt:lpstr>
      <vt:lpstr>ggplot2 works in layers</vt:lpstr>
      <vt:lpstr>One note about format</vt:lpstr>
      <vt:lpstr>Mapping vs. basic parameters</vt:lpstr>
      <vt:lpstr>Customizing ggplots – adding labels and title</vt:lpstr>
      <vt:lpstr>Customizing ggplots – adjusting axes</vt:lpstr>
      <vt:lpstr>Customizing ggplots – clearing clutter</vt:lpstr>
      <vt:lpstr>Faceting – grouping your data by variable</vt:lpstr>
      <vt:lpstr>Plotting with multiple datasets</vt:lpstr>
      <vt:lpstr>Exercise #2: Basic plots in ggplot2</vt:lpstr>
      <vt:lpstr>Un-DEFAULTING your ggplots</vt:lpstr>
      <vt:lpstr>ggplot2 is awesome, but…</vt:lpstr>
      <vt:lpstr>Built-in themes can make a big difference</vt:lpstr>
      <vt:lpstr>Customization with the + theme()</vt:lpstr>
      <vt:lpstr>Changing the font with theme()</vt:lpstr>
      <vt:lpstr>Switching up the color palette</vt:lpstr>
      <vt:lpstr>Watch out for color vs. fill…</vt:lpstr>
      <vt:lpstr>Un-GGPLOTTING your ggplots</vt:lpstr>
      <vt:lpstr>When we need to get ungrammatical</vt:lpstr>
      <vt:lpstr>A few useful ggplot extensions</vt:lpstr>
      <vt:lpstr>See also...</vt:lpstr>
      <vt:lpstr>Bored of ggplot’s built-in color schemes?</vt:lpstr>
      <vt:lpstr>Built-in accessibility functions</vt:lpstr>
      <vt:lpstr>Assembling plots with patchwork</vt:lpstr>
      <vt:lpstr>Assembling plots with patchwork</vt:lpstr>
      <vt:lpstr>Assembling plots with patchwork</vt:lpstr>
      <vt:lpstr>Adding an inset plot</vt:lpstr>
      <vt:lpstr>Adding annotations and style</vt:lpstr>
      <vt:lpstr>Adding annotations and style</vt:lpstr>
      <vt:lpstr>Adding annotations and style</vt:lpstr>
      <vt:lpstr>Adding annotations and style</vt:lpstr>
      <vt:lpstr>Adding annotations and style</vt:lpstr>
      <vt:lpstr>Data wrangling for plotting</vt:lpstr>
      <vt:lpstr>Help, my data is a mess!</vt:lpstr>
      <vt:lpstr>Pivoting data – “wide” to “long”</vt:lpstr>
      <vt:lpstr>Pivoting data – “wide” to “long”</vt:lpstr>
      <vt:lpstr>Pivoting data – “wide” to “long”</vt:lpstr>
      <vt:lpstr>Adding new variables</vt:lpstr>
      <vt:lpstr>Summarizing variables by group</vt:lpstr>
      <vt:lpstr>Filtering data</vt:lpstr>
      <vt:lpstr>Arranging data</vt:lpstr>
      <vt:lpstr>Merging datasets</vt:lpstr>
      <vt:lpstr>Flexing your data viz muscles</vt:lpstr>
      <vt:lpstr>Practice makes perfect – don’t wait until you’re writing the paper!</vt:lpstr>
      <vt:lpstr>Figure recreations are another great way to practice R data visualization </vt:lpstr>
      <vt:lpstr>Bonus side effect: Greater appreciation for reproducible data and code</vt:lpstr>
      <vt:lpstr>Further reading/exercises:</vt:lpstr>
      <vt:lpstr>Free work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in R</dc:title>
  <dc:creator>Emily Conklin</dc:creator>
  <cp:lastModifiedBy>Emily Conklin</cp:lastModifiedBy>
  <cp:revision>375</cp:revision>
  <dcterms:created xsi:type="dcterms:W3CDTF">2020-03-05T19:27:04Z</dcterms:created>
  <dcterms:modified xsi:type="dcterms:W3CDTF">2024-05-01T05:56:47Z</dcterms:modified>
</cp:coreProperties>
</file>